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73"/>
  </p:notesMasterIdLst>
  <p:sldIdLst>
    <p:sldId id="519" r:id="rId2"/>
    <p:sldId id="523" r:id="rId3"/>
    <p:sldId id="517" r:id="rId4"/>
    <p:sldId id="521" r:id="rId5"/>
    <p:sldId id="522" r:id="rId6"/>
    <p:sldId id="562" r:id="rId7"/>
    <p:sldId id="563" r:id="rId8"/>
    <p:sldId id="325" r:id="rId9"/>
    <p:sldId id="564" r:id="rId10"/>
    <p:sldId id="279" r:id="rId11"/>
    <p:sldId id="280" r:id="rId12"/>
    <p:sldId id="565" r:id="rId13"/>
    <p:sldId id="566" r:id="rId14"/>
    <p:sldId id="567" r:id="rId15"/>
    <p:sldId id="518" r:id="rId16"/>
    <p:sldId id="282" r:id="rId17"/>
    <p:sldId id="285" r:id="rId18"/>
    <p:sldId id="294" r:id="rId19"/>
    <p:sldId id="281" r:id="rId20"/>
    <p:sldId id="283" r:id="rId21"/>
    <p:sldId id="284" r:id="rId22"/>
    <p:sldId id="286" r:id="rId23"/>
    <p:sldId id="288" r:id="rId24"/>
    <p:sldId id="568" r:id="rId25"/>
    <p:sldId id="289" r:id="rId26"/>
    <p:sldId id="291" r:id="rId27"/>
    <p:sldId id="293" r:id="rId28"/>
    <p:sldId id="292" r:id="rId29"/>
    <p:sldId id="326" r:id="rId30"/>
    <p:sldId id="569" r:id="rId31"/>
    <p:sldId id="570" r:id="rId32"/>
    <p:sldId id="300" r:id="rId33"/>
    <p:sldId id="561" r:id="rId34"/>
    <p:sldId id="548" r:id="rId35"/>
    <p:sldId id="513" r:id="rId36"/>
    <p:sldId id="549" r:id="rId37"/>
    <p:sldId id="550" r:id="rId38"/>
    <p:sldId id="551" r:id="rId39"/>
    <p:sldId id="552" r:id="rId40"/>
    <p:sldId id="542" r:id="rId41"/>
    <p:sldId id="541" r:id="rId42"/>
    <p:sldId id="543" r:id="rId43"/>
    <p:sldId id="546" r:id="rId44"/>
    <p:sldId id="306" r:id="rId45"/>
    <p:sldId id="547" r:id="rId46"/>
    <p:sldId id="539" r:id="rId47"/>
    <p:sldId id="544" r:id="rId48"/>
    <p:sldId id="533" r:id="rId49"/>
    <p:sldId id="553" r:id="rId50"/>
    <p:sldId id="554" r:id="rId51"/>
    <p:sldId id="555" r:id="rId52"/>
    <p:sldId id="556" r:id="rId53"/>
    <p:sldId id="545" r:id="rId54"/>
    <p:sldId id="557" r:id="rId55"/>
    <p:sldId id="558" r:id="rId56"/>
    <p:sldId id="515" r:id="rId57"/>
    <p:sldId id="526" r:id="rId58"/>
    <p:sldId id="527" r:id="rId59"/>
    <p:sldId id="528" r:id="rId60"/>
    <p:sldId id="559" r:id="rId61"/>
    <p:sldId id="529" r:id="rId62"/>
    <p:sldId id="535" r:id="rId63"/>
    <p:sldId id="560" r:id="rId64"/>
    <p:sldId id="536" r:id="rId65"/>
    <p:sldId id="537" r:id="rId66"/>
    <p:sldId id="538" r:id="rId67"/>
    <p:sldId id="525" r:id="rId68"/>
    <p:sldId id="530" r:id="rId69"/>
    <p:sldId id="531" r:id="rId70"/>
    <p:sldId id="532" r:id="rId71"/>
    <p:sldId id="505" r:id="rId7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16"/>
    <p:restoredTop sz="96238"/>
  </p:normalViewPr>
  <p:slideViewPr>
    <p:cSldViewPr snapToGrid="0">
      <p:cViewPr varScale="1">
        <p:scale>
          <a:sx n="172" d="100"/>
          <a:sy n="172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2025/9/10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0286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50627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80951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45847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8801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73409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7245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4473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8054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8004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0850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9675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6237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50766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57485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5260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1611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7206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60924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2763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49744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8733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9385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727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66719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7782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3948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cps5601/CGUDL_2025_Spring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s://app.sli.do/event/vaWcY1tmNxZM4RVBwS7B2e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43.png"/><Relationship Id="rId3" Type="http://schemas.openxmlformats.org/officeDocument/2006/relationships/image" Target="../media/image381.png"/><Relationship Id="rId7" Type="http://schemas.openxmlformats.org/officeDocument/2006/relationships/image" Target="../media/image200.png"/><Relationship Id="rId12" Type="http://schemas.openxmlformats.org/officeDocument/2006/relationships/image" Target="../media/image41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40.png"/><Relationship Id="rId5" Type="http://schemas.openxmlformats.org/officeDocument/2006/relationships/image" Target="../media/image180.png"/><Relationship Id="rId15" Type="http://schemas.openxmlformats.org/officeDocument/2006/relationships/image" Target="../media/image32.png"/><Relationship Id="rId10" Type="http://schemas.openxmlformats.org/officeDocument/2006/relationships/image" Target="../media/image170.png"/><Relationship Id="rId4" Type="http://schemas.openxmlformats.org/officeDocument/2006/relationships/image" Target="../media/image39.png"/><Relationship Id="rId9" Type="http://schemas.openxmlformats.org/officeDocument/2006/relationships/image" Target="../media/image160.png"/><Relationship Id="rId1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5.png"/><Relationship Id="rId21" Type="http://schemas.openxmlformats.org/officeDocument/2006/relationships/image" Target="../media/image57.png"/><Relationship Id="rId7" Type="http://schemas.openxmlformats.org/officeDocument/2006/relationships/image" Target="../media/image42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7.png"/><Relationship Id="rId5" Type="http://schemas.openxmlformats.org/officeDocument/2006/relationships/image" Target="../media/image37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openxmlformats.org/officeDocument/2006/relationships/image" Target="../media/image36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3" Type="http://schemas.openxmlformats.org/officeDocument/2006/relationships/image" Target="../media/image59.png"/><Relationship Id="rId7" Type="http://schemas.openxmlformats.org/officeDocument/2006/relationships/image" Target="../media/image31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340.png"/><Relationship Id="rId4" Type="http://schemas.openxmlformats.org/officeDocument/2006/relationships/image" Target="../media/image64.png"/><Relationship Id="rId9" Type="http://schemas.openxmlformats.org/officeDocument/2006/relationships/image" Target="../media/image3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40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1.png"/><Relationship Id="rId18" Type="http://schemas.openxmlformats.org/officeDocument/2006/relationships/image" Target="../media/image501.png"/><Relationship Id="rId3" Type="http://schemas.openxmlformats.org/officeDocument/2006/relationships/image" Target="../media/image63.png"/><Relationship Id="rId12" Type="http://schemas.openxmlformats.org/officeDocument/2006/relationships/image" Target="../media/image441.png"/><Relationship Id="rId17" Type="http://schemas.openxmlformats.org/officeDocument/2006/relationships/image" Target="../media/image492.png"/><Relationship Id="rId2" Type="http://schemas.openxmlformats.org/officeDocument/2006/relationships/image" Target="../media/image62.png"/><Relationship Id="rId16" Type="http://schemas.openxmlformats.org/officeDocument/2006/relationships/image" Target="../media/image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432.png"/><Relationship Id="rId5" Type="http://schemas.openxmlformats.org/officeDocument/2006/relationships/image" Target="../media/image65.png"/><Relationship Id="rId15" Type="http://schemas.openxmlformats.org/officeDocument/2006/relationships/image" Target="../media/image470.png"/><Relationship Id="rId10" Type="http://schemas.openxmlformats.org/officeDocument/2006/relationships/image" Target="../media/image422.png"/><Relationship Id="rId19" Type="http://schemas.openxmlformats.org/officeDocument/2006/relationships/image" Target="../media/image60.png"/><Relationship Id="rId4" Type="http://schemas.openxmlformats.org/officeDocument/2006/relationships/image" Target="../media/image64.png"/><Relationship Id="rId9" Type="http://schemas.openxmlformats.org/officeDocument/2006/relationships/image" Target="../media/image171.png"/><Relationship Id="rId14" Type="http://schemas.openxmlformats.org/officeDocument/2006/relationships/image" Target="../media/image46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21.png"/><Relationship Id="rId4" Type="http://schemas.openxmlformats.org/officeDocument/2006/relationships/image" Target="../media/image5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13" Type="http://schemas.openxmlformats.org/officeDocument/2006/relationships/image" Target="../media/image67.png"/><Relationship Id="rId3" Type="http://schemas.openxmlformats.org/officeDocument/2006/relationships/image" Target="../media/image490.png"/><Relationship Id="rId7" Type="http://schemas.openxmlformats.org/officeDocument/2006/relationships/image" Target="../media/image531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1.png"/><Relationship Id="rId11" Type="http://schemas.openxmlformats.org/officeDocument/2006/relationships/image" Target="../media/image571.png"/><Relationship Id="rId5" Type="http://schemas.openxmlformats.org/officeDocument/2006/relationships/image" Target="../media/image511.png"/><Relationship Id="rId10" Type="http://schemas.openxmlformats.org/officeDocument/2006/relationships/image" Target="../media/image561.png"/><Relationship Id="rId4" Type="http://schemas.openxmlformats.org/officeDocument/2006/relationships/image" Target="../media/image500.png"/><Relationship Id="rId9" Type="http://schemas.openxmlformats.org/officeDocument/2006/relationships/image" Target="../media/image55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53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1.png"/><Relationship Id="rId5" Type="http://schemas.openxmlformats.org/officeDocument/2006/relationships/image" Target="../media/image601.png"/><Relationship Id="rId4" Type="http://schemas.openxmlformats.org/officeDocument/2006/relationships/image" Target="../media/image5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53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1.png"/><Relationship Id="rId5" Type="http://schemas.openxmlformats.org/officeDocument/2006/relationships/image" Target="../media/image601.png"/><Relationship Id="rId4" Type="http://schemas.openxmlformats.org/officeDocument/2006/relationships/image" Target="../media/image5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531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1.png"/><Relationship Id="rId5" Type="http://schemas.openxmlformats.org/officeDocument/2006/relationships/image" Target="../media/image601.png"/><Relationship Id="rId4" Type="http://schemas.openxmlformats.org/officeDocument/2006/relationships/image" Target="../media/image5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1.png"/><Relationship Id="rId13" Type="http://schemas.openxmlformats.org/officeDocument/2006/relationships/image" Target="../media/image71.png"/><Relationship Id="rId3" Type="http://schemas.openxmlformats.org/officeDocument/2006/relationships/image" Target="../media/image611.png"/><Relationship Id="rId7" Type="http://schemas.openxmlformats.org/officeDocument/2006/relationships/image" Target="../media/image651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1.png"/><Relationship Id="rId11" Type="http://schemas.openxmlformats.org/officeDocument/2006/relationships/image" Target="../media/image69.png"/><Relationship Id="rId5" Type="http://schemas.openxmlformats.org/officeDocument/2006/relationships/image" Target="../media/image631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21.png"/><Relationship Id="rId9" Type="http://schemas.openxmlformats.org/officeDocument/2006/relationships/image" Target="../media/image671.png"/><Relationship Id="rId14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openxmlformats.org/officeDocument/2006/relationships/image" Target="../media/image90.png"/><Relationship Id="rId21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8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79.png"/><Relationship Id="rId15" Type="http://schemas.openxmlformats.org/officeDocument/2006/relationships/image" Target="../media/image84.png"/><Relationship Id="rId23" Type="http://schemas.openxmlformats.org/officeDocument/2006/relationships/image" Target="../media/image78.png"/><Relationship Id="rId19" Type="http://schemas.openxmlformats.org/officeDocument/2006/relationships/image" Target="../media/image88.png"/><Relationship Id="rId14" Type="http://schemas.openxmlformats.org/officeDocument/2006/relationships/image" Target="../media/image83.png"/><Relationship Id="rId22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90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04.png"/><Relationship Id="rId34" Type="http://schemas.openxmlformats.org/officeDocument/2006/relationships/image" Target="../media/image114.png"/><Relationship Id="rId25" Type="http://schemas.openxmlformats.org/officeDocument/2006/relationships/image" Target="../media/image103.png"/><Relationship Id="rId33" Type="http://schemas.openxmlformats.org/officeDocument/2006/relationships/image" Target="../media/image113.pn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02.png"/><Relationship Id="rId32" Type="http://schemas.openxmlformats.org/officeDocument/2006/relationships/image" Target="../media/image110.png"/><Relationship Id="rId23" Type="http://schemas.openxmlformats.org/officeDocument/2006/relationships/image" Target="../media/image112.png"/><Relationship Id="rId28" Type="http://schemas.openxmlformats.org/officeDocument/2006/relationships/image" Target="../media/image106.png"/><Relationship Id="rId31" Type="http://schemas.openxmlformats.org/officeDocument/2006/relationships/image" Target="../media/image109.png"/><Relationship Id="rId22" Type="http://schemas.openxmlformats.org/officeDocument/2006/relationships/image" Target="../media/image111.png"/><Relationship Id="rId27" Type="http://schemas.openxmlformats.org/officeDocument/2006/relationships/image" Target="../media/image105.png"/><Relationship Id="rId30" Type="http://schemas.openxmlformats.org/officeDocument/2006/relationships/image" Target="../media/image10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130.png"/><Relationship Id="rId18" Type="http://schemas.openxmlformats.org/officeDocument/2006/relationships/image" Target="../media/image1030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90.png"/><Relationship Id="rId17" Type="http://schemas.openxmlformats.org/officeDocument/2006/relationships/image" Target="../media/image11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0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15.png"/><Relationship Id="rId10" Type="http://schemas.openxmlformats.org/officeDocument/2006/relationships/image" Target="../media/image100.png"/><Relationship Id="rId19" Type="http://schemas.openxmlformats.org/officeDocument/2006/relationships/image" Target="../media/image104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0.png"/><Relationship Id="rId34" Type="http://schemas.openxmlformats.org/officeDocument/2006/relationships/image" Target="../media/image121.png"/><Relationship Id="rId25" Type="http://schemas.openxmlformats.org/officeDocument/2006/relationships/image" Target="../media/image109.png"/><Relationship Id="rId33" Type="http://schemas.openxmlformats.org/officeDocument/2006/relationships/image" Target="../media/image119.png"/><Relationship Id="rId2" Type="http://schemas.openxmlformats.org/officeDocument/2006/relationships/notesSlide" Target="../notesSlides/notesSlide13.xml"/><Relationship Id="rId29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4" Type="http://schemas.openxmlformats.org/officeDocument/2006/relationships/image" Target="../media/image120.png"/><Relationship Id="rId32" Type="http://schemas.openxmlformats.org/officeDocument/2006/relationships/image" Target="../media/image116.png"/><Relationship Id="rId23" Type="http://schemas.openxmlformats.org/officeDocument/2006/relationships/image" Target="../media/image1050.png"/><Relationship Id="rId28" Type="http://schemas.openxmlformats.org/officeDocument/2006/relationships/image" Target="../media/image114.png"/><Relationship Id="rId31" Type="http://schemas.openxmlformats.org/officeDocument/2006/relationships/image" Target="../media/image107.png"/><Relationship Id="rId27" Type="http://schemas.openxmlformats.org/officeDocument/2006/relationships/image" Target="../media/image118.png"/><Relationship Id="rId30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1.png"/><Relationship Id="rId18" Type="http://schemas.openxmlformats.org/officeDocument/2006/relationships/image" Target="../media/image501.png"/><Relationship Id="rId3" Type="http://schemas.openxmlformats.org/officeDocument/2006/relationships/image" Target="../media/image1060.png"/><Relationship Id="rId12" Type="http://schemas.openxmlformats.org/officeDocument/2006/relationships/image" Target="../media/image441.png"/><Relationship Id="rId17" Type="http://schemas.openxmlformats.org/officeDocument/2006/relationships/image" Target="../media/image492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80.png"/><Relationship Id="rId20" Type="http://schemas.openxmlformats.org/officeDocument/2006/relationships/image" Target="../media/image110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32.png"/><Relationship Id="rId5" Type="http://schemas.openxmlformats.org/officeDocument/2006/relationships/image" Target="../media/image1080.png"/><Relationship Id="rId15" Type="http://schemas.openxmlformats.org/officeDocument/2006/relationships/image" Target="../media/image470.png"/><Relationship Id="rId10" Type="http://schemas.openxmlformats.org/officeDocument/2006/relationships/image" Target="../media/image422.png"/><Relationship Id="rId19" Type="http://schemas.openxmlformats.org/officeDocument/2006/relationships/image" Target="../media/image1090.png"/><Relationship Id="rId4" Type="http://schemas.openxmlformats.org/officeDocument/2006/relationships/image" Target="../media/image1070.png"/><Relationship Id="rId9" Type="http://schemas.openxmlformats.org/officeDocument/2006/relationships/image" Target="../media/image171.png"/><Relationship Id="rId14" Type="http://schemas.openxmlformats.org/officeDocument/2006/relationships/image" Target="../media/image46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svg"/><Relationship Id="rId4" Type="http://schemas.openxmlformats.org/officeDocument/2006/relationships/image" Target="../media/image1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sv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11" Type="http://schemas.openxmlformats.org/officeDocument/2006/relationships/image" Target="../media/image181.png"/><Relationship Id="rId5" Type="http://schemas.openxmlformats.org/officeDocument/2006/relationships/image" Target="../media/image1200.png"/><Relationship Id="rId15" Type="http://schemas.openxmlformats.org/officeDocument/2006/relationships/image" Target="../media/image220.png"/><Relationship Id="rId10" Type="http://schemas.openxmlformats.org/officeDocument/2006/relationships/image" Target="../media/image1700.png"/><Relationship Id="rId4" Type="http://schemas.openxmlformats.org/officeDocument/2006/relationships/image" Target="../media/image1100.png"/><Relationship Id="rId9" Type="http://schemas.openxmlformats.org/officeDocument/2006/relationships/image" Target="../media/image161.png"/><Relationship Id="rId14" Type="http://schemas.openxmlformats.org/officeDocument/2006/relationships/image" Target="../media/image2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sv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0.png"/><Relationship Id="rId2" Type="http://schemas.openxmlformats.org/officeDocument/2006/relationships/image" Target="../media/image270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145.png"/><Relationship Id="rId7" Type="http://schemas.openxmlformats.org/officeDocument/2006/relationships/image" Target="../media/image341.png"/><Relationship Id="rId12" Type="http://schemas.openxmlformats.org/officeDocument/2006/relationships/image" Target="../media/image391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82.png"/><Relationship Id="rId5" Type="http://schemas.openxmlformats.org/officeDocument/2006/relationships/image" Target="../media/image320.png"/><Relationship Id="rId10" Type="http://schemas.openxmlformats.org/officeDocument/2006/relationships/image" Target="../media/image371.png"/><Relationship Id="rId4" Type="http://schemas.openxmlformats.org/officeDocument/2006/relationships/image" Target="../media/image310.png"/><Relationship Id="rId9" Type="http://schemas.openxmlformats.org/officeDocument/2006/relationships/image" Target="../media/image36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146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1.png"/><Relationship Id="rId5" Type="http://schemas.openxmlformats.org/officeDocument/2006/relationships/image" Target="../media/image421.png"/><Relationship Id="rId4" Type="http://schemas.openxmlformats.org/officeDocument/2006/relationships/image" Target="../media/image411.png"/><Relationship Id="rId9" Type="http://schemas.openxmlformats.org/officeDocument/2006/relationships/image" Target="../media/image3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7" Type="http://schemas.openxmlformats.org/officeDocument/2006/relationships/image" Target="../media/image322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491.png"/><Relationship Id="rId4" Type="http://schemas.openxmlformats.org/officeDocument/2006/relationships/image" Target="../media/image48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0.png"/><Relationship Id="rId4" Type="http://schemas.openxmlformats.org/officeDocument/2006/relationships/image" Target="../media/image5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1.png"/><Relationship Id="rId4" Type="http://schemas.openxmlformats.org/officeDocument/2006/relationships/image" Target="../media/image33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0.png"/><Relationship Id="rId5" Type="http://schemas.openxmlformats.org/officeDocument/2006/relationships/image" Target="../media/image660.png"/><Relationship Id="rId4" Type="http://schemas.openxmlformats.org/officeDocument/2006/relationships/image" Target="../media/image65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690.png"/><Relationship Id="rId4" Type="http://schemas.openxmlformats.org/officeDocument/2006/relationships/image" Target="../media/image68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../media/image13.png"/><Relationship Id="rId7" Type="http://schemas.openxmlformats.org/officeDocument/2006/relationships/image" Target="NULL"/><Relationship Id="rId12" Type="http://schemas.openxmlformats.org/officeDocument/2006/relationships/image" Target="NUL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4513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神經網路與梯度下降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8" y="5827136"/>
            <a:ext cx="42554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2025/09/10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8866283" y="6419919"/>
            <a:ext cx="186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4"/>
              </a:rPr>
              <a:t>Slido # DL0910</a:t>
            </a:r>
            <a:endParaRPr kumimoji="1" lang="zh-TW" altLang="en-US" dirty="0"/>
          </a:p>
        </p:txBody>
      </p:sp>
      <p:pic>
        <p:nvPicPr>
          <p:cNvPr id="4" name="圖片 3" descr="一張含有 螢幕擷取畫面, 樣式, 圓形, 圖形 的圖片&#10;&#10;AI 產生的內容可能不正確。">
            <a:extLst>
              <a:ext uri="{FF2B5EF4-FFF2-40B4-BE49-F238E27FC236}">
                <a16:creationId xmlns:a16="http://schemas.microsoft.com/office/drawing/2014/main" id="{35428A0E-2364-D140-FEDD-7DF6B5EB99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5257" y="4451735"/>
            <a:ext cx="2115828" cy="211582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053796" y="6419919"/>
            <a:ext cx="20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Course GitHub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9FBD9C8-FB51-D752-2BA3-A9D86B2CF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6603" y="4629110"/>
            <a:ext cx="1761077" cy="176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81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379044AC-082C-EEA8-1503-A8ADD933FFBC}"/>
                  </a:ext>
                </a:extLst>
              </p:cNvPr>
              <p:cNvSpPr txBox="1"/>
              <p:nvPr/>
            </p:nvSpPr>
            <p:spPr>
              <a:xfrm>
                <a:off x="7430385" y="4545961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379044AC-082C-EEA8-1503-A8ADD933F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0385" y="4545961"/>
                <a:ext cx="113919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A22327D0-E6AD-2DF4-E593-B713BEBBB731}"/>
                  </a:ext>
                </a:extLst>
              </p:cNvPr>
              <p:cNvSpPr txBox="1"/>
              <p:nvPr/>
            </p:nvSpPr>
            <p:spPr>
              <a:xfrm>
                <a:off x="8582125" y="4521884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A22327D0-E6AD-2DF4-E593-B713BEBBB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125" y="4521884"/>
                <a:ext cx="113919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83E81A0B-926A-BE98-3596-1C3DCD64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Math for </a:t>
            </a:r>
            <a:r>
              <a:rPr kumimoji="1" lang="en" altLang="zh-TW" dirty="0"/>
              <a:t>Perceptron </a:t>
            </a:r>
            <a:r>
              <a:rPr kumimoji="1" lang="en-US" altLang="zh-TW" dirty="0"/>
              <a:t>using a toy example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DCAF1A-8C2D-AAC5-6AFE-B66FCBC6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1EED5DA-49E6-8F6D-8C06-1D0FDC2BD83E}"/>
              </a:ext>
            </a:extLst>
          </p:cNvPr>
          <p:cNvSpPr/>
          <p:nvPr/>
        </p:nvSpPr>
        <p:spPr>
          <a:xfrm>
            <a:off x="2103120" y="22435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2381F2F-B145-3DD2-97F4-64FC96B15830}"/>
              </a:ext>
            </a:extLst>
          </p:cNvPr>
          <p:cNvSpPr/>
          <p:nvPr/>
        </p:nvSpPr>
        <p:spPr>
          <a:xfrm>
            <a:off x="2091690" y="342900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0B107E3-11F6-B7E5-972C-B9EEF0AB26F9}"/>
              </a:ext>
            </a:extLst>
          </p:cNvPr>
          <p:cNvSpPr/>
          <p:nvPr/>
        </p:nvSpPr>
        <p:spPr>
          <a:xfrm>
            <a:off x="2091690" y="461448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61AAABE-2887-EC0D-F46D-82124D1FDAB2}"/>
              </a:ext>
            </a:extLst>
          </p:cNvPr>
          <p:cNvSpPr/>
          <p:nvPr/>
        </p:nvSpPr>
        <p:spPr>
          <a:xfrm>
            <a:off x="3855720" y="342900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6B17F22-85BB-FF1B-1C41-5DCA331D0D9D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2674620" y="2529267"/>
            <a:ext cx="1181100" cy="1185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E24511B-7B52-1731-C038-8DE5F845E5CA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663190" y="3714750"/>
            <a:ext cx="11925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690FF4-7624-FB59-1AA9-75A0A7EA6795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2663190" y="3714750"/>
            <a:ext cx="1192530" cy="1185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E49E16E-483E-D14D-71D6-520DEDE7EDAD}"/>
              </a:ext>
            </a:extLst>
          </p:cNvPr>
          <p:cNvSpPr txBox="1"/>
          <p:nvPr/>
        </p:nvSpPr>
        <p:spPr>
          <a:xfrm>
            <a:off x="1817370" y="543108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2FD8305-354A-72C5-9D1C-68747185ED89}"/>
              </a:ext>
            </a:extLst>
          </p:cNvPr>
          <p:cNvSpPr txBox="1"/>
          <p:nvPr/>
        </p:nvSpPr>
        <p:spPr>
          <a:xfrm>
            <a:off x="3581400" y="5431079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" name="右中括弧 30">
            <a:extLst>
              <a:ext uri="{FF2B5EF4-FFF2-40B4-BE49-F238E27FC236}">
                <a16:creationId xmlns:a16="http://schemas.microsoft.com/office/drawing/2014/main" id="{1582ED13-25D9-816E-A861-7F52D7B150C9}"/>
              </a:ext>
            </a:extLst>
          </p:cNvPr>
          <p:cNvSpPr/>
          <p:nvPr/>
        </p:nvSpPr>
        <p:spPr>
          <a:xfrm>
            <a:off x="4542394" y="3360807"/>
            <a:ext cx="60960" cy="759851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E7A2AC8A-7230-3508-354A-DDDB8AB5A73D}"/>
              </a:ext>
            </a:extLst>
          </p:cNvPr>
          <p:cNvSpPr/>
          <p:nvPr/>
        </p:nvSpPr>
        <p:spPr>
          <a:xfrm>
            <a:off x="9153343" y="4556564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0B6B4B42-3402-7219-18DB-8D3F58A4EAB1}"/>
              </a:ext>
            </a:extLst>
          </p:cNvPr>
          <p:cNvSpPr/>
          <p:nvPr/>
        </p:nvSpPr>
        <p:spPr>
          <a:xfrm>
            <a:off x="8124308" y="4547913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54C68C1-96B7-8F7E-F877-9EEEA5CADA0F}"/>
                  </a:ext>
                </a:extLst>
              </p:cNvPr>
              <p:cNvSpPr txBox="1"/>
              <p:nvPr/>
            </p:nvSpPr>
            <p:spPr>
              <a:xfrm>
                <a:off x="1587076" y="3429000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54C68C1-96B7-8F7E-F877-9EEEA5CAD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7076" y="3429000"/>
                <a:ext cx="460587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2FEBA2E-DEFB-C251-A8B4-55ABBAF686AF}"/>
                  </a:ext>
                </a:extLst>
              </p:cNvPr>
              <p:cNvSpPr txBox="1"/>
              <p:nvPr/>
            </p:nvSpPr>
            <p:spPr>
              <a:xfrm>
                <a:off x="1592579" y="2243517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02FEBA2E-DEFB-C251-A8B4-55ABBAF68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579" y="2243517"/>
                <a:ext cx="460587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23787EF-A374-87B4-73B6-4EB1F0397AAE}"/>
                  </a:ext>
                </a:extLst>
              </p:cNvPr>
              <p:cNvSpPr txBox="1"/>
              <p:nvPr/>
            </p:nvSpPr>
            <p:spPr>
              <a:xfrm>
                <a:off x="1592579" y="4631233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23787EF-A374-87B4-73B6-4EB1F0397A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2579" y="4631233"/>
                <a:ext cx="460587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52E134A-C0A1-7897-6E07-62A39A2D707D}"/>
                  </a:ext>
                </a:extLst>
              </p:cNvPr>
              <p:cNvSpPr txBox="1"/>
              <p:nvPr/>
            </p:nvSpPr>
            <p:spPr>
              <a:xfrm>
                <a:off x="2972462" y="2611574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52E134A-C0A1-7897-6E07-62A39A2D70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462" y="2611574"/>
                <a:ext cx="779339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810FCFC-B579-7ACB-A50A-70ACE360C519}"/>
                  </a:ext>
                </a:extLst>
              </p:cNvPr>
              <p:cNvSpPr txBox="1"/>
              <p:nvPr/>
            </p:nvSpPr>
            <p:spPr>
              <a:xfrm>
                <a:off x="3089721" y="3311740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E810FCFC-B579-7ACB-A50A-70ACE360C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9721" y="3311740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BD877FD-1FA0-5C1B-7652-F077F62A6780}"/>
                  </a:ext>
                </a:extLst>
              </p:cNvPr>
              <p:cNvSpPr txBox="1"/>
              <p:nvPr/>
            </p:nvSpPr>
            <p:spPr>
              <a:xfrm>
                <a:off x="3040280" y="4339206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BD877FD-1FA0-5C1B-7652-F077F62A6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0280" y="4339206"/>
                <a:ext cx="711521" cy="413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AA55D50-D2BE-F8FA-FAA4-7CD9A9B070FC}"/>
                  </a:ext>
                </a:extLst>
              </p:cNvPr>
              <p:cNvSpPr txBox="1"/>
              <p:nvPr/>
            </p:nvSpPr>
            <p:spPr>
              <a:xfrm>
                <a:off x="4861693" y="3481559"/>
                <a:ext cx="24686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6AA55D50-D2BE-F8FA-FAA4-7CD9A9B07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93" y="3481559"/>
                <a:ext cx="246861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274F12C-CB66-03C6-A2B8-32C9BE663F99}"/>
                  </a:ext>
                </a:extLst>
              </p:cNvPr>
              <p:cNvSpPr txBox="1"/>
              <p:nvPr/>
            </p:nvSpPr>
            <p:spPr>
              <a:xfrm>
                <a:off x="5719977" y="4549388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1×3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274F12C-CB66-03C6-A2B8-32C9BE663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977" y="4549388"/>
                <a:ext cx="1139190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4A851BD-BEE2-5042-8144-04FD851A4CD1}"/>
                  </a:ext>
                </a:extLst>
              </p:cNvPr>
              <p:cNvSpPr txBox="1"/>
              <p:nvPr/>
            </p:nvSpPr>
            <p:spPr>
              <a:xfrm>
                <a:off x="6673873" y="3185205"/>
                <a:ext cx="2135516" cy="1095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TW" altLang="en-US" sz="2400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b="0" i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zh-TW" altLang="en-US" sz="240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zh-TW" altLang="en-US" sz="240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F4A851BD-BEE2-5042-8144-04FD851A4C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873" y="3185205"/>
                <a:ext cx="2135516" cy="1095813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A40AFF4B-4353-329D-614C-4B035A1277A8}"/>
              </a:ext>
            </a:extLst>
          </p:cNvPr>
          <p:cNvSpPr txBox="1"/>
          <p:nvPr/>
        </p:nvSpPr>
        <p:spPr>
          <a:xfrm>
            <a:off x="473132" y="1465886"/>
            <a:ext cx="216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 err="1">
                <a:solidFill>
                  <a:srgbClr val="FF0000"/>
                </a:solidFill>
              </a:rPr>
              <a:t>output_size</a:t>
            </a:r>
            <a:r>
              <a:rPr kumimoji="1" lang="en-US" altLang="zh-TW" sz="2000" dirty="0">
                <a:solidFill>
                  <a:srgbClr val="FF0000"/>
                </a:solidFill>
              </a:rPr>
              <a:t> = 1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F6BDB818-2904-0676-E3DA-A95496522C1D}"/>
                  </a:ext>
                </a:extLst>
              </p:cNvPr>
              <p:cNvSpPr txBox="1"/>
              <p:nvPr/>
            </p:nvSpPr>
            <p:spPr>
              <a:xfrm>
                <a:off x="8394275" y="3502278"/>
                <a:ext cx="1181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F6BDB818-2904-0676-E3DA-A95496522C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275" y="3502278"/>
                <a:ext cx="1181100" cy="461665"/>
              </a:xfrm>
              <a:prstGeom prst="rect">
                <a:avLst/>
              </a:prstGeom>
              <a:blipFill>
                <a:blip r:embed="rId14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18F3BF70-4F38-5CC4-778F-7B56E1E95F1B}"/>
              </a:ext>
            </a:extLst>
          </p:cNvPr>
          <p:cNvSpPr txBox="1"/>
          <p:nvPr/>
        </p:nvSpPr>
        <p:spPr>
          <a:xfrm>
            <a:off x="8638014" y="4983549"/>
            <a:ext cx="1027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0070C0"/>
                </a:solidFill>
              </a:rPr>
              <a:t>bias</a:t>
            </a:r>
            <a:endParaRPr kumimoji="1" lang="zh-TW" altLang="en-US" sz="2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58A093F-8F2B-7851-F22C-7EEA02496E30}"/>
                  </a:ext>
                </a:extLst>
              </p:cNvPr>
              <p:cNvSpPr txBox="1"/>
              <p:nvPr/>
            </p:nvSpPr>
            <p:spPr>
              <a:xfrm>
                <a:off x="9441103" y="3518495"/>
                <a:ext cx="11811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58A093F-8F2B-7851-F22C-7EEA02496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1103" y="3518495"/>
                <a:ext cx="1181100" cy="461665"/>
              </a:xfrm>
              <a:prstGeom prst="rect">
                <a:avLst/>
              </a:prstGeom>
              <a:blipFill>
                <a:blip r:embed="rId15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1BEF7F73-24F4-BEE9-0E26-33E5D354B417}"/>
                  </a:ext>
                </a:extLst>
              </p:cNvPr>
              <p:cNvSpPr txBox="1"/>
              <p:nvPr/>
            </p:nvSpPr>
            <p:spPr>
              <a:xfrm>
                <a:off x="9675768" y="4521884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1BEF7F73-24F4-BEE9-0E26-33E5D354B4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5768" y="4521884"/>
                <a:ext cx="1139190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橢圓 24">
            <a:extLst>
              <a:ext uri="{FF2B5EF4-FFF2-40B4-BE49-F238E27FC236}">
                <a16:creationId xmlns:a16="http://schemas.microsoft.com/office/drawing/2014/main" id="{444F9C8F-F769-11F1-DFDC-EDAD2BC48799}"/>
              </a:ext>
            </a:extLst>
          </p:cNvPr>
          <p:cNvSpPr/>
          <p:nvPr/>
        </p:nvSpPr>
        <p:spPr>
          <a:xfrm>
            <a:off x="10246986" y="4556564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222AAF4E-277B-7631-4F77-7E75104EB4EF}"/>
                  </a:ext>
                </a:extLst>
              </p:cNvPr>
              <p:cNvSpPr txBox="1"/>
              <p:nvPr/>
            </p:nvSpPr>
            <p:spPr>
              <a:xfrm>
                <a:off x="3911176" y="3428999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222AAF4E-277B-7631-4F77-7E75104EB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176" y="3428999"/>
                <a:ext cx="460587" cy="461665"/>
              </a:xfrm>
              <a:prstGeom prst="rect">
                <a:avLst/>
              </a:prstGeom>
              <a:blipFill>
                <a:blip r:embed="rId1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397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18" grpId="0"/>
      <p:bldP spid="19" grpId="0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81A0B-926A-BE98-3596-1C3DCD64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Math for </a:t>
            </a:r>
            <a:r>
              <a:rPr kumimoji="1" lang="en" altLang="zh-TW" dirty="0"/>
              <a:t>Perceptron</a:t>
            </a:r>
            <a:r>
              <a:rPr kumimoji="1" lang="en-US" altLang="zh-TW" dirty="0"/>
              <a:t> using a toy example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DCAF1A-8C2D-AAC5-6AFE-B66FCBC6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FCCC8C3-F565-BD12-8F3A-6B296E810A57}"/>
                  </a:ext>
                </a:extLst>
              </p:cNvPr>
              <p:cNvSpPr txBox="1"/>
              <p:nvPr/>
            </p:nvSpPr>
            <p:spPr>
              <a:xfrm>
                <a:off x="8786111" y="4528547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FCCC8C3-F565-BD12-8F3A-6B296E810A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6111" y="4528547"/>
                <a:ext cx="113919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E440853-543D-8049-0C99-5CCE8AEC44C4}"/>
                  </a:ext>
                </a:extLst>
              </p:cNvPr>
              <p:cNvSpPr txBox="1"/>
              <p:nvPr/>
            </p:nvSpPr>
            <p:spPr>
              <a:xfrm>
                <a:off x="7145317" y="4531854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E440853-543D-8049-0C99-5CCE8AEC4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5317" y="4531854"/>
                <a:ext cx="113919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橢圓 11">
            <a:extLst>
              <a:ext uri="{FF2B5EF4-FFF2-40B4-BE49-F238E27FC236}">
                <a16:creationId xmlns:a16="http://schemas.microsoft.com/office/drawing/2014/main" id="{55F615D5-16BE-4A93-5E7F-7A3F1B23B6B6}"/>
              </a:ext>
            </a:extLst>
          </p:cNvPr>
          <p:cNvSpPr/>
          <p:nvPr/>
        </p:nvSpPr>
        <p:spPr>
          <a:xfrm>
            <a:off x="1320983" y="227780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E4CAF002-FF81-DCF6-34B1-3CA09AE9C7AD}"/>
              </a:ext>
            </a:extLst>
          </p:cNvPr>
          <p:cNvSpPr/>
          <p:nvPr/>
        </p:nvSpPr>
        <p:spPr>
          <a:xfrm>
            <a:off x="1309553" y="34632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ED3DE6DD-FA66-3EAD-1AEC-28935B9D6185}"/>
              </a:ext>
            </a:extLst>
          </p:cNvPr>
          <p:cNvSpPr/>
          <p:nvPr/>
        </p:nvSpPr>
        <p:spPr>
          <a:xfrm>
            <a:off x="1309553" y="46487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D89B3721-01B3-BEA2-4C7E-8A4B4069E2D2}"/>
              </a:ext>
            </a:extLst>
          </p:cNvPr>
          <p:cNvCxnSpPr>
            <a:cxnSpLocks/>
            <a:stCxn id="12" idx="6"/>
            <a:endCxn id="21" idx="2"/>
          </p:cNvCxnSpPr>
          <p:nvPr/>
        </p:nvCxnSpPr>
        <p:spPr>
          <a:xfrm>
            <a:off x="1892483" y="2563557"/>
            <a:ext cx="1165860" cy="1799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2BA3BD55-2491-BB80-42EF-99844866CB04}"/>
              </a:ext>
            </a:extLst>
          </p:cNvPr>
          <p:cNvCxnSpPr>
            <a:cxnSpLocks/>
            <a:stCxn id="13" idx="6"/>
            <a:endCxn id="20" idx="2"/>
          </p:cNvCxnSpPr>
          <p:nvPr/>
        </p:nvCxnSpPr>
        <p:spPr>
          <a:xfrm flipV="1">
            <a:off x="1881053" y="3177540"/>
            <a:ext cx="1188720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DB33C791-727B-5B1C-222F-CE35E04DCE06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 flipV="1">
            <a:off x="1881053" y="3177540"/>
            <a:ext cx="1188720" cy="1756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0080F83-8AB6-17E1-B065-EDBB1FD808D0}"/>
              </a:ext>
            </a:extLst>
          </p:cNvPr>
          <p:cNvSpPr txBox="1"/>
          <p:nvPr/>
        </p:nvSpPr>
        <p:spPr>
          <a:xfrm>
            <a:off x="1035233" y="546537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550A22E9-080E-A557-03E6-1EFA5347D6C3}"/>
              </a:ext>
            </a:extLst>
          </p:cNvPr>
          <p:cNvSpPr/>
          <p:nvPr/>
        </p:nvSpPr>
        <p:spPr>
          <a:xfrm>
            <a:off x="3069773" y="28917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82D3036F-FD67-2DAE-4082-EE7AED1A5C13}"/>
              </a:ext>
            </a:extLst>
          </p:cNvPr>
          <p:cNvSpPr/>
          <p:nvPr/>
        </p:nvSpPr>
        <p:spPr>
          <a:xfrm>
            <a:off x="3058343" y="40772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79874B52-1F90-7217-40B2-4188346C52BC}"/>
              </a:ext>
            </a:extLst>
          </p:cNvPr>
          <p:cNvCxnSpPr>
            <a:cxnSpLocks/>
            <a:stCxn id="12" idx="6"/>
            <a:endCxn id="20" idx="2"/>
          </p:cNvCxnSpPr>
          <p:nvPr/>
        </p:nvCxnSpPr>
        <p:spPr>
          <a:xfrm>
            <a:off x="1892483" y="2563557"/>
            <a:ext cx="1177290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B7CB0973-F704-8830-21FA-6643C43FEA32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 flipV="1">
            <a:off x="1881053" y="4363023"/>
            <a:ext cx="1177290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E04353A2-B5AC-3BD8-9F5F-40DE48D6333C}"/>
              </a:ext>
            </a:extLst>
          </p:cNvPr>
          <p:cNvCxnSpPr>
            <a:cxnSpLocks/>
            <a:stCxn id="13" idx="6"/>
            <a:endCxn id="21" idx="2"/>
          </p:cNvCxnSpPr>
          <p:nvPr/>
        </p:nvCxnSpPr>
        <p:spPr>
          <a:xfrm>
            <a:off x="1881053" y="3749040"/>
            <a:ext cx="1177290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右中括弧 24">
            <a:extLst>
              <a:ext uri="{FF2B5EF4-FFF2-40B4-BE49-F238E27FC236}">
                <a16:creationId xmlns:a16="http://schemas.microsoft.com/office/drawing/2014/main" id="{6AA708FE-EAF6-21F9-598F-C5FFF0B3EFEF}"/>
              </a:ext>
            </a:extLst>
          </p:cNvPr>
          <p:cNvSpPr/>
          <p:nvPr/>
        </p:nvSpPr>
        <p:spPr>
          <a:xfrm>
            <a:off x="3810382" y="3014348"/>
            <a:ext cx="87629" cy="1511248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2C8ABB09-725C-4448-DCE2-CA1A9E254E2F}"/>
              </a:ext>
            </a:extLst>
          </p:cNvPr>
          <p:cNvSpPr/>
          <p:nvPr/>
        </p:nvSpPr>
        <p:spPr>
          <a:xfrm>
            <a:off x="9373181" y="4550763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93891D3-E2C7-A9C3-08F8-4388C80441D0}"/>
              </a:ext>
            </a:extLst>
          </p:cNvPr>
          <p:cNvSpPr/>
          <p:nvPr/>
        </p:nvSpPr>
        <p:spPr>
          <a:xfrm>
            <a:off x="7842234" y="4550763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72FDD54-B5AD-A1EF-EA76-B85326D89BED}"/>
                  </a:ext>
                </a:extLst>
              </p:cNvPr>
              <p:cNvSpPr txBox="1"/>
              <p:nvPr/>
            </p:nvSpPr>
            <p:spPr>
              <a:xfrm>
                <a:off x="862733" y="234704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E72FDD54-B5AD-A1EF-EA76-B85326D89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33" y="2347047"/>
                <a:ext cx="322139" cy="400110"/>
              </a:xfrm>
              <a:prstGeom prst="rect">
                <a:avLst/>
              </a:prstGeom>
              <a:blipFill>
                <a:blip r:embed="rId5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9D6A680-2910-7CAD-6218-104B41D406A9}"/>
                  </a:ext>
                </a:extLst>
              </p:cNvPr>
              <p:cNvSpPr txBox="1"/>
              <p:nvPr/>
            </p:nvSpPr>
            <p:spPr>
              <a:xfrm>
                <a:off x="862732" y="3548985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69D6A680-2910-7CAD-6218-104B41D40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32" y="3548985"/>
                <a:ext cx="322139" cy="400110"/>
              </a:xfrm>
              <a:prstGeom prst="rect">
                <a:avLst/>
              </a:prstGeom>
              <a:blipFill>
                <a:blip r:embed="rId6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3279A6C7-EA4D-4E7E-75D4-99378D2BB1F3}"/>
                  </a:ext>
                </a:extLst>
              </p:cNvPr>
              <p:cNvSpPr txBox="1"/>
              <p:nvPr/>
            </p:nvSpPr>
            <p:spPr>
              <a:xfrm>
                <a:off x="862732" y="474265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3279A6C7-EA4D-4E7E-75D4-99378D2BB1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732" y="4742657"/>
                <a:ext cx="322139" cy="400110"/>
              </a:xfrm>
              <a:prstGeom prst="rect">
                <a:avLst/>
              </a:prstGeom>
              <a:blipFill>
                <a:blip r:embed="rId7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A4AA2A93-A5B9-4F14-0700-E8FD459050F7}"/>
                  </a:ext>
                </a:extLst>
              </p:cNvPr>
              <p:cNvSpPr txBox="1"/>
              <p:nvPr/>
            </p:nvSpPr>
            <p:spPr>
              <a:xfrm>
                <a:off x="1660070" y="28126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A4AA2A93-A5B9-4F14-0700-E8FD45905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070" y="2812675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7032AC0-5EA6-5A8A-5C6B-4D38B71A3AF3}"/>
                  </a:ext>
                </a:extLst>
              </p:cNvPr>
              <p:cNvSpPr txBox="1"/>
              <p:nvPr/>
            </p:nvSpPr>
            <p:spPr>
              <a:xfrm>
                <a:off x="2293619" y="255130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87032AC0-5EA6-5A8A-5C6B-4D38B71A3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619" y="2551306"/>
                <a:ext cx="779339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56F9234-455F-A7F1-4AC9-0D2C4C7265AF}"/>
                  </a:ext>
                </a:extLst>
              </p:cNvPr>
              <p:cNvSpPr txBox="1"/>
              <p:nvPr/>
            </p:nvSpPr>
            <p:spPr>
              <a:xfrm>
                <a:off x="1707333" y="3214172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F56F9234-455F-A7F1-4AC9-0D2C4C726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333" y="3214172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FEA6946D-1118-DB33-03F2-788B1D85C003}"/>
                  </a:ext>
                </a:extLst>
              </p:cNvPr>
              <p:cNvSpPr txBox="1"/>
              <p:nvPr/>
            </p:nvSpPr>
            <p:spPr>
              <a:xfrm>
                <a:off x="1688483" y="3807707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FEA6946D-1118-DB33-03F2-788B1D85C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8483" y="3807707"/>
                <a:ext cx="711521" cy="4135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1AC34B5B-F8DD-5E39-FB42-DF94A52C0F7A}"/>
                  </a:ext>
                </a:extLst>
              </p:cNvPr>
              <p:cNvSpPr txBox="1"/>
              <p:nvPr/>
            </p:nvSpPr>
            <p:spPr>
              <a:xfrm>
                <a:off x="1531671" y="4252319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1AC34B5B-F8DD-5E39-FB42-DF94A52C0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1671" y="4252319"/>
                <a:ext cx="711521" cy="4135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2B193343-55B3-B823-A4E5-B6F9F1B481E5}"/>
                  </a:ext>
                </a:extLst>
              </p:cNvPr>
              <p:cNvSpPr txBox="1"/>
              <p:nvPr/>
            </p:nvSpPr>
            <p:spPr>
              <a:xfrm>
                <a:off x="2323347" y="4549388"/>
                <a:ext cx="711521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2B193343-55B3-B823-A4E5-B6F9F1B48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347" y="4549388"/>
                <a:ext cx="711521" cy="4276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28B4725-0415-7CAF-D0D1-F7AA845F3E44}"/>
                  </a:ext>
                </a:extLst>
              </p:cNvPr>
              <p:cNvSpPr txBox="1"/>
              <p:nvPr/>
            </p:nvSpPr>
            <p:spPr>
              <a:xfrm>
                <a:off x="4060506" y="3481559"/>
                <a:ext cx="24686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028B4725-0415-7CAF-D0D1-F7AA845F3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506" y="3481559"/>
                <a:ext cx="246861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38D6EAFA-7661-6DF0-48D9-6737790D2FEA}"/>
                  </a:ext>
                </a:extLst>
              </p:cNvPr>
              <p:cNvSpPr txBox="1"/>
              <p:nvPr/>
            </p:nvSpPr>
            <p:spPr>
              <a:xfrm>
                <a:off x="4918790" y="4549388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1×3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38D6EAFA-7661-6DF0-48D9-6737790D2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790" y="4549388"/>
                <a:ext cx="113919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F333586-1D18-7A12-87F3-139E729FE6FE}"/>
                  </a:ext>
                </a:extLst>
              </p:cNvPr>
              <p:cNvSpPr txBox="1"/>
              <p:nvPr/>
            </p:nvSpPr>
            <p:spPr>
              <a:xfrm>
                <a:off x="6355981" y="3164484"/>
                <a:ext cx="2135516" cy="1095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F333586-1D18-7A12-87F3-139E729FE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981" y="3164484"/>
                <a:ext cx="2135516" cy="10958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5339CD8A-E4E6-5FB3-DC88-355D932F8A7E}"/>
              </a:ext>
            </a:extLst>
          </p:cNvPr>
          <p:cNvSpPr txBox="1"/>
          <p:nvPr/>
        </p:nvSpPr>
        <p:spPr>
          <a:xfrm>
            <a:off x="2780213" y="5431079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</a:t>
            </a:r>
            <a:r>
              <a:rPr kumimoji="1" lang="zh-TW" altLang="en-US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7DC89DB-1E8D-036B-348A-1E013BB8B523}"/>
              </a:ext>
            </a:extLst>
          </p:cNvPr>
          <p:cNvSpPr txBox="1"/>
          <p:nvPr/>
        </p:nvSpPr>
        <p:spPr>
          <a:xfrm>
            <a:off x="473132" y="1465886"/>
            <a:ext cx="21692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 err="1">
                <a:solidFill>
                  <a:srgbClr val="FF0000"/>
                </a:solidFill>
              </a:rPr>
              <a:t>output_size</a:t>
            </a:r>
            <a:r>
              <a:rPr kumimoji="1" lang="en-US" altLang="zh-TW" sz="2000" dirty="0">
                <a:solidFill>
                  <a:srgbClr val="FF0000"/>
                </a:solidFill>
              </a:rPr>
              <a:t> = 2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A0D6BAF-35A2-D835-CDC7-03C033B7DDE1}"/>
              </a:ext>
            </a:extLst>
          </p:cNvPr>
          <p:cNvSpPr txBox="1"/>
          <p:nvPr/>
        </p:nvSpPr>
        <p:spPr>
          <a:xfrm>
            <a:off x="8859475" y="4977006"/>
            <a:ext cx="1027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0070C0"/>
                </a:solidFill>
              </a:rPr>
              <a:t>bias</a:t>
            </a:r>
            <a:endParaRPr kumimoji="1" lang="zh-TW" altLang="en-US" sz="200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AD276D9C-8B45-F1A2-90E5-EC102F72F6C5}"/>
                  </a:ext>
                </a:extLst>
              </p:cNvPr>
              <p:cNvSpPr txBox="1"/>
              <p:nvPr/>
            </p:nvSpPr>
            <p:spPr>
              <a:xfrm>
                <a:off x="8284507" y="3518207"/>
                <a:ext cx="18136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AD276D9C-8B45-F1A2-90E5-EC102F72F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4507" y="3518207"/>
                <a:ext cx="1813693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33B15550-42DA-86CD-1038-5AD841E0BCAF}"/>
                  </a:ext>
                </a:extLst>
              </p:cNvPr>
              <p:cNvSpPr txBox="1"/>
              <p:nvPr/>
            </p:nvSpPr>
            <p:spPr>
              <a:xfrm>
                <a:off x="9880125" y="3539995"/>
                <a:ext cx="181369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33B15550-42DA-86CD-1038-5AD841E0BC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125" y="3539995"/>
                <a:ext cx="1813693" cy="46166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F0D8E83F-D0E4-2580-6776-747C95E2951D}"/>
                  </a:ext>
                </a:extLst>
              </p:cNvPr>
              <p:cNvSpPr txBox="1"/>
              <p:nvPr/>
            </p:nvSpPr>
            <p:spPr>
              <a:xfrm>
                <a:off x="10478477" y="4520051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F0D8E83F-D0E4-2580-6776-747C95E29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8477" y="4520051"/>
                <a:ext cx="1139190" cy="46166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橢圓 27">
            <a:extLst>
              <a:ext uri="{FF2B5EF4-FFF2-40B4-BE49-F238E27FC236}">
                <a16:creationId xmlns:a16="http://schemas.microsoft.com/office/drawing/2014/main" id="{D7122065-C3AC-8822-4D32-E739C1B09D51}"/>
              </a:ext>
            </a:extLst>
          </p:cNvPr>
          <p:cNvSpPr/>
          <p:nvPr/>
        </p:nvSpPr>
        <p:spPr>
          <a:xfrm>
            <a:off x="11181221" y="4543910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80BE3F9-24A3-05BA-1EB0-7D116938F889}"/>
                  </a:ext>
                </a:extLst>
              </p:cNvPr>
              <p:cNvSpPr txBox="1"/>
              <p:nvPr/>
            </p:nvSpPr>
            <p:spPr>
              <a:xfrm>
                <a:off x="3134223" y="2897350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F80BE3F9-24A3-05BA-1EB0-7D116938F8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4223" y="2897350"/>
                <a:ext cx="460587" cy="461665"/>
              </a:xfrm>
              <a:prstGeom prst="rect">
                <a:avLst/>
              </a:prstGeom>
              <a:blipFill>
                <a:blip r:embed="rId2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6B155C3-F9CB-E057-5781-451BF24DB87A}"/>
                  </a:ext>
                </a:extLst>
              </p:cNvPr>
              <p:cNvSpPr txBox="1"/>
              <p:nvPr/>
            </p:nvSpPr>
            <p:spPr>
              <a:xfrm>
                <a:off x="3119214" y="4104154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16B155C3-F9CB-E057-5781-451BF24DB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214" y="4104154"/>
                <a:ext cx="460587" cy="461665"/>
              </a:xfrm>
              <a:prstGeom prst="rect">
                <a:avLst/>
              </a:prstGeom>
              <a:blipFill>
                <a:blip r:embed="rId21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4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50" grpId="0" animBg="1"/>
      <p:bldP spid="51" grpId="0" animBg="1"/>
      <p:bldP spid="26" grpId="0"/>
      <p:bldP spid="27" grpId="0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9238D-DE7C-A732-6F80-FD0130677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實驗結果以外的理論：畫線 </a:t>
            </a:r>
            <a:r>
              <a:rPr kumimoji="1" lang="en-US" altLang="zh-TW" dirty="0"/>
              <a:t>(</a:t>
            </a:r>
            <a:r>
              <a:rPr kumimoji="1" lang="zh-TW" altLang="en-US" dirty="0"/>
              <a:t>以</a:t>
            </a:r>
            <a:r>
              <a:rPr kumimoji="1" lang="en-US" altLang="zh-TW" dirty="0"/>
              <a:t>2D</a:t>
            </a:r>
            <a:r>
              <a:rPr kumimoji="1" lang="zh-TW" altLang="en-US" dirty="0"/>
              <a:t>為例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7B8089-F57D-152F-5AE2-E75A941B1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B08495D-75D7-1352-50C8-1B75153DAD22}"/>
              </a:ext>
            </a:extLst>
          </p:cNvPr>
          <p:cNvGrpSpPr/>
          <p:nvPr/>
        </p:nvGrpSpPr>
        <p:grpSpPr>
          <a:xfrm>
            <a:off x="1573369" y="2281337"/>
            <a:ext cx="2808223" cy="1813247"/>
            <a:chOff x="817994" y="2499648"/>
            <a:chExt cx="2808223" cy="1813247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F4B6834E-30CC-C0DA-B2B0-C7CB4B7EFD1E}"/>
                </a:ext>
              </a:extLst>
            </p:cNvPr>
            <p:cNvSpPr/>
            <p:nvPr/>
          </p:nvSpPr>
          <p:spPr>
            <a:xfrm>
              <a:off x="1338004" y="251827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597DA293-C2F2-3136-3E35-D013402A31CB}"/>
                </a:ext>
              </a:extLst>
            </p:cNvPr>
            <p:cNvSpPr/>
            <p:nvPr/>
          </p:nvSpPr>
          <p:spPr>
            <a:xfrm>
              <a:off x="1325408" y="374139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03DE8A89-E4AA-54BF-4F54-32176852BCCB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1896908" y="3356452"/>
              <a:ext cx="1157809" cy="6706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52664EAA-9348-6E44-E500-04D1D77BDA8B}"/>
                </a:ext>
              </a:extLst>
            </p:cNvPr>
            <p:cNvSpPr/>
            <p:nvPr/>
          </p:nvSpPr>
          <p:spPr>
            <a:xfrm>
              <a:off x="3054717" y="3070702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32D2817C-641A-78AC-81E8-3413EEBCF429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1909504" y="2804027"/>
              <a:ext cx="1145213" cy="552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454AE329-0298-0F9B-19E9-81FC2D616C69}"/>
                    </a:ext>
                  </a:extLst>
                </p:cNvPr>
                <p:cNvSpPr txBox="1"/>
                <p:nvPr/>
              </p:nvSpPr>
              <p:spPr>
                <a:xfrm>
                  <a:off x="817994" y="3761407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454AE329-0298-0F9B-19E9-81FC2D616C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994" y="3761407"/>
                  <a:ext cx="460587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6D3F3010-192F-B929-E406-725A7E0F1263}"/>
                    </a:ext>
                  </a:extLst>
                </p:cNvPr>
                <p:cNvSpPr txBox="1"/>
                <p:nvPr/>
              </p:nvSpPr>
              <p:spPr>
                <a:xfrm>
                  <a:off x="817994" y="2499648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6D3F3010-192F-B929-E406-725A7E0F12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994" y="2499648"/>
                  <a:ext cx="46058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9D602CDA-4C08-9AD3-49BE-20A306E31401}"/>
                    </a:ext>
                  </a:extLst>
                </p:cNvPr>
                <p:cNvSpPr txBox="1"/>
                <p:nvPr/>
              </p:nvSpPr>
              <p:spPr>
                <a:xfrm>
                  <a:off x="2119427" y="2611777"/>
                  <a:ext cx="779339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17E66F4-83B6-D9CA-BCA2-D6FD24EDF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9427" y="2611777"/>
                  <a:ext cx="779339" cy="41351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684A083E-5CD7-17E5-ACA1-6E50D5F809F0}"/>
                    </a:ext>
                  </a:extLst>
                </p:cNvPr>
                <p:cNvSpPr txBox="1"/>
                <p:nvPr/>
              </p:nvSpPr>
              <p:spPr>
                <a:xfrm>
                  <a:off x="2119426" y="3704180"/>
                  <a:ext cx="779339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6D362A7D-429F-9AF6-9F0B-0BF112E2C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9426" y="3704180"/>
                  <a:ext cx="779339" cy="4135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B66F2504-8CC4-55E2-1244-FC95AE914731}"/>
                    </a:ext>
                  </a:extLst>
                </p:cNvPr>
                <p:cNvSpPr txBox="1"/>
                <p:nvPr/>
              </p:nvSpPr>
              <p:spPr>
                <a:xfrm>
                  <a:off x="3131683" y="3076229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ADA00A72-9DA0-C04D-7504-02FA70A46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683" y="3076229"/>
                  <a:ext cx="460587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00AAEE5-5374-10BC-C789-4C0F0026955C}"/>
                  </a:ext>
                </a:extLst>
              </p:cNvPr>
              <p:cNvSpPr txBox="1"/>
              <p:nvPr/>
            </p:nvSpPr>
            <p:spPr>
              <a:xfrm>
                <a:off x="1467038" y="4494997"/>
                <a:ext cx="3528298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00AAEE5-5374-10BC-C789-4C0F00269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038" y="4494997"/>
                <a:ext cx="3528298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F8309DF3-1A53-AAD8-71C6-B3D2FD780CEF}"/>
              </a:ext>
            </a:extLst>
          </p:cNvPr>
          <p:cNvCxnSpPr/>
          <p:nvPr/>
        </p:nvCxnSpPr>
        <p:spPr>
          <a:xfrm flipV="1">
            <a:off x="6867697" y="2436831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2CBC6666-4018-77F8-D53B-7B77107D5B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81910" y="3951044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B48CAF2-C9F8-7A31-F95A-148745CEF0AE}"/>
              </a:ext>
            </a:extLst>
          </p:cNvPr>
          <p:cNvCxnSpPr>
            <a:cxnSpLocks/>
          </p:cNvCxnSpPr>
          <p:nvPr/>
        </p:nvCxnSpPr>
        <p:spPr>
          <a:xfrm>
            <a:off x="6363963" y="4371278"/>
            <a:ext cx="2549578" cy="127744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3F8A89B-8A2E-324D-C7C0-4528AB22AA89}"/>
                  </a:ext>
                </a:extLst>
              </p:cNvPr>
              <p:cNvSpPr txBox="1"/>
              <p:nvPr/>
            </p:nvSpPr>
            <p:spPr>
              <a:xfrm>
                <a:off x="6607136" y="1962442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3F8A89B-8A2E-324D-C7C0-4528AB22A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136" y="1962442"/>
                <a:ext cx="558873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6821DD2-93BE-FBC8-A5A9-137C7549E6AE}"/>
                  </a:ext>
                </a:extLst>
              </p:cNvPr>
              <p:cNvSpPr txBox="1"/>
              <p:nvPr/>
            </p:nvSpPr>
            <p:spPr>
              <a:xfrm>
                <a:off x="9840984" y="5187060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E6821DD2-93BE-FBC8-A5A9-137C7549E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0984" y="5187060"/>
                <a:ext cx="558873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FE598E5-ACE0-FCA0-93AA-BADDBDF810C5}"/>
                  </a:ext>
                </a:extLst>
              </p:cNvPr>
              <p:cNvSpPr txBox="1"/>
              <p:nvPr/>
            </p:nvSpPr>
            <p:spPr>
              <a:xfrm>
                <a:off x="8112733" y="5648725"/>
                <a:ext cx="19380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AFE598E5-ACE0-FCA0-93AA-BADDBDF81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2733" y="5648725"/>
                <a:ext cx="1938031" cy="369332"/>
              </a:xfrm>
              <a:prstGeom prst="rect">
                <a:avLst/>
              </a:prstGeom>
              <a:blipFill>
                <a:blip r:embed="rId10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CAE9C3C7-7979-9F2B-5AD4-73B12F4A740F}"/>
              </a:ext>
            </a:extLst>
          </p:cNvPr>
          <p:cNvSpPr txBox="1"/>
          <p:nvPr/>
        </p:nvSpPr>
        <p:spPr>
          <a:xfrm>
            <a:off x="7569497" y="4322799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+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1D76767-7C04-9295-7DEB-E1705AE3CC3F}"/>
              </a:ext>
            </a:extLst>
          </p:cNvPr>
          <p:cNvSpPr txBox="1"/>
          <p:nvPr/>
        </p:nvSpPr>
        <p:spPr>
          <a:xfrm>
            <a:off x="6986307" y="4979949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-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031E1F6-A742-DCA8-39D4-12FB2D3C1AEE}"/>
              </a:ext>
            </a:extLst>
          </p:cNvPr>
          <p:cNvSpPr txBox="1"/>
          <p:nvPr/>
        </p:nvSpPr>
        <p:spPr>
          <a:xfrm>
            <a:off x="7195004" y="4851474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-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67A6B75-E573-B0E5-5B9C-2F72DEAA78E8}"/>
              </a:ext>
            </a:extLst>
          </p:cNvPr>
          <p:cNvSpPr txBox="1"/>
          <p:nvPr/>
        </p:nvSpPr>
        <p:spPr>
          <a:xfrm>
            <a:off x="7295892" y="5040306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-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FF72D68-B161-416C-321D-30D540D62F81}"/>
              </a:ext>
            </a:extLst>
          </p:cNvPr>
          <p:cNvSpPr txBox="1"/>
          <p:nvPr/>
        </p:nvSpPr>
        <p:spPr>
          <a:xfrm>
            <a:off x="7497667" y="4893068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-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118B5C0-8191-DAA2-A76E-383AE4A32985}"/>
              </a:ext>
            </a:extLst>
          </p:cNvPr>
          <p:cNvSpPr txBox="1"/>
          <p:nvPr/>
        </p:nvSpPr>
        <p:spPr>
          <a:xfrm>
            <a:off x="7622424" y="5034575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-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6105263-57F3-BD82-3153-42639C53C03B}"/>
              </a:ext>
            </a:extLst>
          </p:cNvPr>
          <p:cNvSpPr txBox="1"/>
          <p:nvPr/>
        </p:nvSpPr>
        <p:spPr>
          <a:xfrm>
            <a:off x="7071458" y="4693497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-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4CBC6E2-7659-A51E-4647-50872F39C519}"/>
              </a:ext>
            </a:extLst>
          </p:cNvPr>
          <p:cNvSpPr txBox="1"/>
          <p:nvPr/>
        </p:nvSpPr>
        <p:spPr>
          <a:xfrm>
            <a:off x="7754082" y="4748391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FF0000"/>
                </a:solidFill>
              </a:rPr>
              <a:t>-</a:t>
            </a:r>
            <a:endParaRPr kumimoji="1"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178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8" grpId="0"/>
      <p:bldP spid="30" grpId="0"/>
      <p:bldP spid="31" grpId="0"/>
      <p:bldP spid="3" grpId="0"/>
      <p:bldP spid="17" grpId="0"/>
      <p:bldP spid="18" grpId="0"/>
      <p:bldP spid="19" grpId="0"/>
      <p:bldP spid="20" grpId="0"/>
      <p:bldP spid="26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3398EF-AB76-67DD-88E5-FA22A38FC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bias</a:t>
            </a:r>
            <a:r>
              <a:rPr kumimoji="1" lang="zh-TW" altLang="en-US" dirty="0"/>
              <a:t> 的定義與說明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C46726-DDB3-B150-D357-34913980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40A01B7-0775-CA2A-3701-4CC8D6205FC6}"/>
              </a:ext>
            </a:extLst>
          </p:cNvPr>
          <p:cNvSpPr txBox="1"/>
          <p:nvPr/>
        </p:nvSpPr>
        <p:spPr>
          <a:xfrm>
            <a:off x="653143" y="1800821"/>
            <a:ext cx="10772881" cy="2240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bias (term): </a:t>
            </a:r>
            <a:r>
              <a:rPr kumimoji="1" lang="zh-TW" altLang="en-US" sz="2400" dirty="0"/>
              <a:t>偏置項</a:t>
            </a:r>
            <a:endParaRPr kumimoji="1" lang="en-US" altLang="zh-TW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偏差值幫助將學到的函數平移</a:t>
            </a:r>
            <a:endParaRPr kumimoji="1" lang="en-US" altLang="zh-TW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bias </a:t>
            </a:r>
            <a:r>
              <a:rPr kumimoji="1" lang="zh-TW" altLang="en-US" sz="2400" dirty="0"/>
              <a:t>也是可調整的參數</a:t>
            </a:r>
            <a:endParaRPr kumimoji="1" lang="en-US" altLang="zh-TW" sz="2400" dirty="0"/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因此，</a:t>
            </a:r>
            <a:r>
              <a:rPr kumimoji="1" lang="en-US" altLang="zh-TW" sz="2400" dirty="0"/>
              <a:t>bias </a:t>
            </a:r>
            <a:r>
              <a:rPr kumimoji="1" lang="zh-TW" altLang="en-US" sz="2400" dirty="0"/>
              <a:t>通常能使分類效果更好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13EA361F-2462-C7AC-A1EA-34D08AEE1FAA}"/>
              </a:ext>
            </a:extLst>
          </p:cNvPr>
          <p:cNvCxnSpPr/>
          <p:nvPr/>
        </p:nvCxnSpPr>
        <p:spPr>
          <a:xfrm flipV="1">
            <a:off x="7235251" y="2436831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EB39B52F-7D18-B651-A587-8F286A4434B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749464" y="3951044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840D7BD-87E6-9FB5-767E-69BC31F4D33F}"/>
              </a:ext>
            </a:extLst>
          </p:cNvPr>
          <p:cNvCxnSpPr>
            <a:cxnSpLocks/>
          </p:cNvCxnSpPr>
          <p:nvPr/>
        </p:nvCxnSpPr>
        <p:spPr>
          <a:xfrm>
            <a:off x="6731517" y="4371278"/>
            <a:ext cx="2549578" cy="127744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23903A3-9E98-7974-9A1A-6AB9B54F4CF2}"/>
                  </a:ext>
                </a:extLst>
              </p:cNvPr>
              <p:cNvSpPr txBox="1"/>
              <p:nvPr/>
            </p:nvSpPr>
            <p:spPr>
              <a:xfrm>
                <a:off x="6974690" y="1962442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23903A3-9E98-7974-9A1A-6AB9B54F4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690" y="1962442"/>
                <a:ext cx="558873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3FE0BAC-DD55-5996-E283-7CA48A1E581B}"/>
                  </a:ext>
                </a:extLst>
              </p:cNvPr>
              <p:cNvSpPr txBox="1"/>
              <p:nvPr/>
            </p:nvSpPr>
            <p:spPr>
              <a:xfrm>
                <a:off x="10208538" y="5187060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3FE0BAC-DD55-5996-E283-7CA48A1E58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8538" y="5187060"/>
                <a:ext cx="558873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1584F98C-8288-1311-25C8-BA0616B57351}"/>
                  </a:ext>
                </a:extLst>
              </p:cNvPr>
              <p:cNvSpPr txBox="1"/>
              <p:nvPr/>
            </p:nvSpPr>
            <p:spPr>
              <a:xfrm>
                <a:off x="8480287" y="5648725"/>
                <a:ext cx="19380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1584F98C-8288-1311-25C8-BA0616B57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0287" y="5648725"/>
                <a:ext cx="1938031" cy="369332"/>
              </a:xfrm>
              <a:prstGeom prst="rect">
                <a:avLst/>
              </a:prstGeom>
              <a:blipFill>
                <a:blip r:embed="rId4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3AE9CF6-B844-13FE-6A60-451611A2A8E0}"/>
              </a:ext>
            </a:extLst>
          </p:cNvPr>
          <p:cNvCxnSpPr>
            <a:cxnSpLocks/>
          </p:cNvCxnSpPr>
          <p:nvPr/>
        </p:nvCxnSpPr>
        <p:spPr>
          <a:xfrm>
            <a:off x="6731517" y="4006314"/>
            <a:ext cx="3017930" cy="15121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452E30F2-181A-A34A-98C8-727CCA496179}"/>
                  </a:ext>
                </a:extLst>
              </p:cNvPr>
              <p:cNvSpPr txBox="1"/>
              <p:nvPr/>
            </p:nvSpPr>
            <p:spPr>
              <a:xfrm>
                <a:off x="9399704" y="4798797"/>
                <a:ext cx="19380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18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1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zh-TW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altLang="zh-TW" sz="18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zh-TW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452E30F2-181A-A34A-98C8-727CCA496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9704" y="4798797"/>
                <a:ext cx="193803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ED343BB0-2C56-85F7-3C57-7090F86AD37E}"/>
              </a:ext>
            </a:extLst>
          </p:cNvPr>
          <p:cNvSpPr txBox="1"/>
          <p:nvPr/>
        </p:nvSpPr>
        <p:spPr>
          <a:xfrm>
            <a:off x="7885230" y="4252292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+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9D99FF5-689B-06B6-7D32-8DC700756629}"/>
              </a:ext>
            </a:extLst>
          </p:cNvPr>
          <p:cNvSpPr txBox="1"/>
          <p:nvPr/>
        </p:nvSpPr>
        <p:spPr>
          <a:xfrm>
            <a:off x="7302040" y="4909442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-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EF73C1B-9E1F-8E93-C9EF-4B50888BE375}"/>
              </a:ext>
            </a:extLst>
          </p:cNvPr>
          <p:cNvSpPr txBox="1"/>
          <p:nvPr/>
        </p:nvSpPr>
        <p:spPr>
          <a:xfrm>
            <a:off x="7510737" y="4780967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-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F774B6A-BF56-92A8-5665-C300BAC02702}"/>
              </a:ext>
            </a:extLst>
          </p:cNvPr>
          <p:cNvSpPr txBox="1"/>
          <p:nvPr/>
        </p:nvSpPr>
        <p:spPr>
          <a:xfrm>
            <a:off x="7813400" y="4822561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-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AF95F29-52C7-E086-8DCE-73BDBAF975E4}"/>
              </a:ext>
            </a:extLst>
          </p:cNvPr>
          <p:cNvSpPr txBox="1"/>
          <p:nvPr/>
        </p:nvSpPr>
        <p:spPr>
          <a:xfrm>
            <a:off x="7938157" y="4964068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-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E5EEEC3-D8D9-CFBE-E911-14327D3B4663}"/>
              </a:ext>
            </a:extLst>
          </p:cNvPr>
          <p:cNvSpPr txBox="1"/>
          <p:nvPr/>
        </p:nvSpPr>
        <p:spPr>
          <a:xfrm>
            <a:off x="7387191" y="4622990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0070C0"/>
                </a:solidFill>
              </a:rPr>
              <a:t>-</a:t>
            </a:r>
            <a:endParaRPr kumimoji="1" lang="zh-TW" altLang="en-US" sz="2800" b="1" dirty="0">
              <a:solidFill>
                <a:srgbClr val="0070C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01B4221-17E8-27A1-B95B-0E14288402CA}"/>
              </a:ext>
            </a:extLst>
          </p:cNvPr>
          <p:cNvSpPr txBox="1"/>
          <p:nvPr/>
        </p:nvSpPr>
        <p:spPr>
          <a:xfrm>
            <a:off x="8069815" y="4677884"/>
            <a:ext cx="410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>
                <a:solidFill>
                  <a:srgbClr val="FF0000"/>
                </a:solidFill>
              </a:rPr>
              <a:t>-</a:t>
            </a:r>
            <a:endParaRPr kumimoji="1"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849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5" grpId="0"/>
      <p:bldP spid="3" grpId="0"/>
      <p:bldP spid="12" grpId="0"/>
      <p:bldP spid="13" grpId="0"/>
      <p:bldP spid="16" grpId="0"/>
      <p:bldP spid="17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A6BE4E-A073-9010-6638-4781FB8A3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4800" dirty="0"/>
              <a:t>bias</a:t>
            </a:r>
            <a:r>
              <a:rPr kumimoji="1" lang="zh-TW" altLang="en-US" sz="4800" dirty="0"/>
              <a:t> 數量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D7CA56-A041-297B-80E0-F49341545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793F3EB5-E7CA-9E59-13AD-312A81DD71C3}"/>
              </a:ext>
            </a:extLst>
          </p:cNvPr>
          <p:cNvGrpSpPr/>
          <p:nvPr/>
        </p:nvGrpSpPr>
        <p:grpSpPr>
          <a:xfrm>
            <a:off x="1618193" y="4604451"/>
            <a:ext cx="2808223" cy="1813247"/>
            <a:chOff x="817994" y="2499648"/>
            <a:chExt cx="2808223" cy="1813247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1A72C12F-8351-5EB8-5203-455136563F50}"/>
                </a:ext>
              </a:extLst>
            </p:cNvPr>
            <p:cNvSpPr/>
            <p:nvPr/>
          </p:nvSpPr>
          <p:spPr>
            <a:xfrm>
              <a:off x="1338004" y="251827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02247A94-133A-BF55-6ED7-9C62B889EAF0}"/>
                </a:ext>
              </a:extLst>
            </p:cNvPr>
            <p:cNvSpPr/>
            <p:nvPr/>
          </p:nvSpPr>
          <p:spPr>
            <a:xfrm>
              <a:off x="1325408" y="374139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A607BF3A-0D57-433B-4A62-520C0CD98092}"/>
                </a:ext>
              </a:extLst>
            </p:cNvPr>
            <p:cNvCxnSpPr>
              <a:cxnSpLocks/>
              <a:stCxn id="7" idx="6"/>
              <a:endCxn id="9" idx="2"/>
            </p:cNvCxnSpPr>
            <p:nvPr/>
          </p:nvCxnSpPr>
          <p:spPr>
            <a:xfrm flipV="1">
              <a:off x="1896908" y="3356452"/>
              <a:ext cx="1157809" cy="6706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6032D90D-D5B7-033C-93D7-82C290C5F6DD}"/>
                </a:ext>
              </a:extLst>
            </p:cNvPr>
            <p:cNvSpPr/>
            <p:nvPr/>
          </p:nvSpPr>
          <p:spPr>
            <a:xfrm>
              <a:off x="3054717" y="3070702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53629A5-1BB0-B06F-15D0-F5E66CDC7C0E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1909504" y="2804027"/>
              <a:ext cx="1145213" cy="552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10">
                  <a:extLst>
                    <a:ext uri="{FF2B5EF4-FFF2-40B4-BE49-F238E27FC236}">
                      <a16:creationId xmlns:a16="http://schemas.microsoft.com/office/drawing/2014/main" id="{F7BCAD55-2183-05F9-2123-3DBE78E2F5C3}"/>
                    </a:ext>
                  </a:extLst>
                </p:cNvPr>
                <p:cNvSpPr txBox="1"/>
                <p:nvPr/>
              </p:nvSpPr>
              <p:spPr>
                <a:xfrm>
                  <a:off x="821249" y="3761407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7D0599C9-130A-F7DF-0E05-2321E74BF6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249" y="3761407"/>
                  <a:ext cx="460587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11">
                  <a:extLst>
                    <a:ext uri="{FF2B5EF4-FFF2-40B4-BE49-F238E27FC236}">
                      <a16:creationId xmlns:a16="http://schemas.microsoft.com/office/drawing/2014/main" id="{B8C2361F-95AD-8207-9D74-35F803E90074}"/>
                    </a:ext>
                  </a:extLst>
                </p:cNvPr>
                <p:cNvSpPr txBox="1"/>
                <p:nvPr/>
              </p:nvSpPr>
              <p:spPr>
                <a:xfrm>
                  <a:off x="817994" y="2499648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788CFD79-BFE2-BC7D-5FCE-1E7C34D662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994" y="2499648"/>
                  <a:ext cx="46058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2">
                  <a:extLst>
                    <a:ext uri="{FF2B5EF4-FFF2-40B4-BE49-F238E27FC236}">
                      <a16:creationId xmlns:a16="http://schemas.microsoft.com/office/drawing/2014/main" id="{2C918A8B-BF39-040C-17A3-9D935188A64B}"/>
                    </a:ext>
                  </a:extLst>
                </p:cNvPr>
                <p:cNvSpPr txBox="1"/>
                <p:nvPr/>
              </p:nvSpPr>
              <p:spPr>
                <a:xfrm>
                  <a:off x="2119427" y="2611777"/>
                  <a:ext cx="779339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17E66F4-83B6-D9CA-BCA2-D6FD24EDF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9427" y="2611777"/>
                  <a:ext cx="779339" cy="41351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3">
                  <a:extLst>
                    <a:ext uri="{FF2B5EF4-FFF2-40B4-BE49-F238E27FC236}">
                      <a16:creationId xmlns:a16="http://schemas.microsoft.com/office/drawing/2014/main" id="{7119F2A7-04C4-48BA-1B30-C4E21A7C8983}"/>
                    </a:ext>
                  </a:extLst>
                </p:cNvPr>
                <p:cNvSpPr txBox="1"/>
                <p:nvPr/>
              </p:nvSpPr>
              <p:spPr>
                <a:xfrm>
                  <a:off x="2119426" y="3704180"/>
                  <a:ext cx="779339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6D362A7D-429F-9AF6-9F0B-0BF112E2C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9426" y="3704180"/>
                  <a:ext cx="779339" cy="4135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4">
                  <a:extLst>
                    <a:ext uri="{FF2B5EF4-FFF2-40B4-BE49-F238E27FC236}">
                      <a16:creationId xmlns:a16="http://schemas.microsoft.com/office/drawing/2014/main" id="{0185CB4B-72EE-D9EB-3FDE-4F17EBAA7A3B}"/>
                    </a:ext>
                  </a:extLst>
                </p:cNvPr>
                <p:cNvSpPr txBox="1"/>
                <p:nvPr/>
              </p:nvSpPr>
              <p:spPr>
                <a:xfrm>
                  <a:off x="3131683" y="3076229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ADA00A72-9DA0-C04D-7504-02FA70A46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683" y="3076229"/>
                  <a:ext cx="460587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05F04F0C-9F44-85D0-7A22-96DFA132C4B3}"/>
              </a:ext>
            </a:extLst>
          </p:cNvPr>
          <p:cNvGrpSpPr/>
          <p:nvPr/>
        </p:nvGrpSpPr>
        <p:grpSpPr>
          <a:xfrm>
            <a:off x="6553322" y="4191939"/>
            <a:ext cx="3890043" cy="2288953"/>
            <a:chOff x="792339" y="2236746"/>
            <a:chExt cx="3890043" cy="2288953"/>
          </a:xfrm>
        </p:grpSpPr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34CBA01F-B075-C770-A146-59BF65D78B38}"/>
                </a:ext>
              </a:extLst>
            </p:cNvPr>
            <p:cNvSpPr/>
            <p:nvPr/>
          </p:nvSpPr>
          <p:spPr>
            <a:xfrm>
              <a:off x="1286148" y="267669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1E4AE71B-48D8-5923-7319-E8274FD2CE09}"/>
                </a:ext>
              </a:extLst>
            </p:cNvPr>
            <p:cNvSpPr/>
            <p:nvPr/>
          </p:nvSpPr>
          <p:spPr>
            <a:xfrm>
              <a:off x="1286148" y="386901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580B1B32-2161-BCD7-6880-53D95E9CF726}"/>
                </a:ext>
              </a:extLst>
            </p:cNvPr>
            <p:cNvCxnSpPr>
              <a:cxnSpLocks/>
              <a:stCxn id="17" idx="6"/>
              <a:endCxn id="22" idx="2"/>
            </p:cNvCxnSpPr>
            <p:nvPr/>
          </p:nvCxnSpPr>
          <p:spPr>
            <a:xfrm>
              <a:off x="1857648" y="2962447"/>
              <a:ext cx="1165860" cy="11868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782ED255-A7C4-2B4C-62E4-BEE35A01C8D2}"/>
                </a:ext>
              </a:extLst>
            </p:cNvPr>
            <p:cNvCxnSpPr>
              <a:cxnSpLocks/>
              <a:stCxn id="18" idx="6"/>
              <a:endCxn id="21" idx="2"/>
            </p:cNvCxnSpPr>
            <p:nvPr/>
          </p:nvCxnSpPr>
          <p:spPr>
            <a:xfrm flipV="1">
              <a:off x="1857648" y="2963834"/>
              <a:ext cx="1177290" cy="11909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99938C68-B88F-B143-B7F7-CFFB88A52B56}"/>
                </a:ext>
              </a:extLst>
            </p:cNvPr>
            <p:cNvSpPr/>
            <p:nvPr/>
          </p:nvSpPr>
          <p:spPr>
            <a:xfrm>
              <a:off x="3034938" y="267808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" name="橢圓 21">
              <a:extLst>
                <a:ext uri="{FF2B5EF4-FFF2-40B4-BE49-F238E27FC236}">
                  <a16:creationId xmlns:a16="http://schemas.microsoft.com/office/drawing/2014/main" id="{740BDDC2-AF2B-1CE5-66E3-2ED2E419332E}"/>
                </a:ext>
              </a:extLst>
            </p:cNvPr>
            <p:cNvSpPr/>
            <p:nvPr/>
          </p:nvSpPr>
          <p:spPr>
            <a:xfrm>
              <a:off x="3023508" y="386356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95F11C63-12DD-8469-3EE0-254AB90DD5FB}"/>
                </a:ext>
              </a:extLst>
            </p:cNvPr>
            <p:cNvCxnSpPr>
              <a:cxnSpLocks/>
              <a:stCxn id="17" idx="6"/>
              <a:endCxn id="21" idx="2"/>
            </p:cNvCxnSpPr>
            <p:nvPr/>
          </p:nvCxnSpPr>
          <p:spPr>
            <a:xfrm>
              <a:off x="1857648" y="2962447"/>
              <a:ext cx="1177290" cy="13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82D0F105-31B7-EE53-0343-B4B465A2D3CC}"/>
                </a:ext>
              </a:extLst>
            </p:cNvPr>
            <p:cNvCxnSpPr>
              <a:cxnSpLocks/>
              <a:stCxn id="18" idx="6"/>
              <a:endCxn id="22" idx="2"/>
            </p:cNvCxnSpPr>
            <p:nvPr/>
          </p:nvCxnSpPr>
          <p:spPr>
            <a:xfrm flipV="1">
              <a:off x="1857648" y="4149317"/>
              <a:ext cx="1165860" cy="5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橢圓 24">
              <a:extLst>
                <a:ext uri="{FF2B5EF4-FFF2-40B4-BE49-F238E27FC236}">
                  <a16:creationId xmlns:a16="http://schemas.microsoft.com/office/drawing/2014/main" id="{F57F6308-8DFB-9794-89EF-3016C0C685D4}"/>
                </a:ext>
              </a:extLst>
            </p:cNvPr>
            <p:cNvSpPr/>
            <p:nvPr/>
          </p:nvSpPr>
          <p:spPr>
            <a:xfrm>
              <a:off x="4110882" y="324958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6D284BD7-314F-0A0E-235C-6F21E97578AB}"/>
                </a:ext>
              </a:extLst>
            </p:cNvPr>
            <p:cNvCxnSpPr>
              <a:cxnSpLocks/>
              <a:stCxn id="21" idx="6"/>
              <a:endCxn id="25" idx="2"/>
            </p:cNvCxnSpPr>
            <p:nvPr/>
          </p:nvCxnSpPr>
          <p:spPr>
            <a:xfrm>
              <a:off x="3606438" y="2963834"/>
              <a:ext cx="504444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B60307E1-D4EC-35E9-FAA1-9ABBF4FE6A8D}"/>
                </a:ext>
              </a:extLst>
            </p:cNvPr>
            <p:cNvCxnSpPr>
              <a:cxnSpLocks/>
              <a:stCxn id="22" idx="6"/>
              <a:endCxn id="25" idx="2"/>
            </p:cNvCxnSpPr>
            <p:nvPr/>
          </p:nvCxnSpPr>
          <p:spPr>
            <a:xfrm flipV="1">
              <a:off x="3595008" y="3535334"/>
              <a:ext cx="515874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5FD4CB39-779B-6028-390A-ED854A6F8173}"/>
                    </a:ext>
                  </a:extLst>
                </p:cNvPr>
                <p:cNvSpPr txBox="1"/>
                <p:nvPr/>
              </p:nvSpPr>
              <p:spPr>
                <a:xfrm>
                  <a:off x="792339" y="3927947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19CC0B55-05FF-0D12-07C1-9A33F4C4B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339" y="3927947"/>
                  <a:ext cx="460587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F9F751BB-CF9A-0DED-EAD2-13104897CA39}"/>
                    </a:ext>
                  </a:extLst>
                </p:cNvPr>
                <p:cNvSpPr txBox="1"/>
                <p:nvPr/>
              </p:nvSpPr>
              <p:spPr>
                <a:xfrm>
                  <a:off x="795856" y="2718808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D532EF82-722C-6BAD-EAF2-A297B07E1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856" y="2718808"/>
                  <a:ext cx="460587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7D7403DA-51E4-DF21-AF7C-7FEAED35D1FF}"/>
                    </a:ext>
                  </a:extLst>
                </p:cNvPr>
                <p:cNvSpPr txBox="1"/>
                <p:nvPr/>
              </p:nvSpPr>
              <p:spPr>
                <a:xfrm>
                  <a:off x="2058528" y="248117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AAA76575-B014-A430-C301-DA504324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28" y="2481179"/>
                  <a:ext cx="779339" cy="4778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222E5DC4-8AA4-3BEB-9FEC-EF31993A370D}"/>
                    </a:ext>
                  </a:extLst>
                </p:cNvPr>
                <p:cNvSpPr txBox="1"/>
                <p:nvPr/>
              </p:nvSpPr>
              <p:spPr>
                <a:xfrm>
                  <a:off x="1511277" y="309443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2B8EC30E-A187-0E6D-BD94-DAC80711D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277" y="3094439"/>
                  <a:ext cx="779339" cy="47788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4B55BF4D-2C8C-A599-46E7-1D0247734B94}"/>
                    </a:ext>
                  </a:extLst>
                </p:cNvPr>
                <p:cNvSpPr txBox="1"/>
                <p:nvPr/>
              </p:nvSpPr>
              <p:spPr>
                <a:xfrm>
                  <a:off x="1512200" y="3463874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D103F155-F2A5-58F0-0C84-E18DAC4CA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2200" y="3463874"/>
                  <a:ext cx="779339" cy="47788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BA64208E-1AA1-4B80-3DAE-FFEA1AF1C90F}"/>
                    </a:ext>
                  </a:extLst>
                </p:cNvPr>
                <p:cNvSpPr txBox="1"/>
                <p:nvPr/>
              </p:nvSpPr>
              <p:spPr>
                <a:xfrm>
                  <a:off x="2058528" y="4047811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4BD396EA-59F5-5026-BEFF-AB30FDB63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28" y="4047811"/>
                  <a:ext cx="779339" cy="47788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B9B35F82-5C82-0A90-C3A1-99164EF6D3A6}"/>
                    </a:ext>
                  </a:extLst>
                </p:cNvPr>
                <p:cNvSpPr txBox="1"/>
                <p:nvPr/>
              </p:nvSpPr>
              <p:spPr>
                <a:xfrm>
                  <a:off x="3632361" y="389436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27664774-72E7-C7FF-7417-4F58A73F2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361" y="3894369"/>
                  <a:ext cx="779339" cy="47788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B41A8813-9B1B-DDE1-F14D-2A9C48D949F9}"/>
                    </a:ext>
                  </a:extLst>
                </p:cNvPr>
                <p:cNvSpPr txBox="1"/>
                <p:nvPr/>
              </p:nvSpPr>
              <p:spPr>
                <a:xfrm>
                  <a:off x="3632361" y="2698411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7DA15F97-AFE7-39FF-6843-A43827E8D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361" y="2698411"/>
                  <a:ext cx="779339" cy="47788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字方塊 35">
                  <a:extLst>
                    <a:ext uri="{FF2B5EF4-FFF2-40B4-BE49-F238E27FC236}">
                      <a16:creationId xmlns:a16="http://schemas.microsoft.com/office/drawing/2014/main" id="{0C3A11C3-F270-C997-4B96-DB2F38DB385D}"/>
                    </a:ext>
                  </a:extLst>
                </p:cNvPr>
                <p:cNvSpPr txBox="1"/>
                <p:nvPr/>
              </p:nvSpPr>
              <p:spPr>
                <a:xfrm>
                  <a:off x="3086428" y="2236746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AA806397-16CA-B146-75E5-58FFD2BCF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8" y="2236746"/>
                  <a:ext cx="460587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2632"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字方塊 36">
                  <a:extLst>
                    <a:ext uri="{FF2B5EF4-FFF2-40B4-BE49-F238E27FC236}">
                      <a16:creationId xmlns:a16="http://schemas.microsoft.com/office/drawing/2014/main" id="{FFBBB757-7ABC-18F4-24EB-40A568CD7F90}"/>
                    </a:ext>
                  </a:extLst>
                </p:cNvPr>
                <p:cNvSpPr txBox="1"/>
                <p:nvPr/>
              </p:nvSpPr>
              <p:spPr>
                <a:xfrm>
                  <a:off x="3086428" y="3435896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FEF2FB1D-1372-A0DA-9C97-15C3EAA5A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8" y="3435896"/>
                  <a:ext cx="460587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2632"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E5D589C8-2B84-BA46-C840-10DBA82A1E05}"/>
                  </a:ext>
                </a:extLst>
              </p:cNvPr>
              <p:cNvSpPr txBox="1"/>
              <p:nvPr/>
            </p:nvSpPr>
            <p:spPr>
              <a:xfrm>
                <a:off x="9927416" y="5194069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E5D589C8-2B84-BA46-C840-10DBA82A1E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7416" y="5194069"/>
                <a:ext cx="460587" cy="461665"/>
              </a:xfrm>
              <a:prstGeom prst="rect">
                <a:avLst/>
              </a:prstGeom>
              <a:blipFill>
                <a:blip r:embed="rId1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39">
            <a:extLst>
              <a:ext uri="{FF2B5EF4-FFF2-40B4-BE49-F238E27FC236}">
                <a16:creationId xmlns:a16="http://schemas.microsoft.com/office/drawing/2014/main" id="{98C3C369-9509-F7AD-8D30-CD9143115EFA}"/>
              </a:ext>
            </a:extLst>
          </p:cNvPr>
          <p:cNvSpPr txBox="1"/>
          <p:nvPr/>
        </p:nvSpPr>
        <p:spPr>
          <a:xfrm>
            <a:off x="650964" y="1614099"/>
            <a:ext cx="10824756" cy="2240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bias</a:t>
            </a:r>
            <a:r>
              <a:rPr kumimoji="1" lang="zh-TW" altLang="en-US" sz="2400" dirty="0"/>
              <a:t> 數量等同於該層的輸出維度，因為每個神經元都需要一個偏移量，來調整自己的</a:t>
            </a:r>
            <a:r>
              <a:rPr kumimoji="1" lang="zh-TW" altLang="en-US" sz="2400" b="1" dirty="0">
                <a:solidFill>
                  <a:srgbClr val="FF0000"/>
                </a:solidFill>
              </a:rPr>
              <a:t>輸出值</a:t>
            </a:r>
            <a:endParaRPr kumimoji="1" lang="en-US" altLang="zh-TW" sz="2400" b="1" dirty="0">
              <a:solidFill>
                <a:srgbClr val="FF0000"/>
              </a:solidFill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hidden layer </a:t>
            </a:r>
            <a:r>
              <a:rPr kumimoji="1" lang="zh-TW" altLang="en-US" sz="2400" dirty="0"/>
              <a:t>就是 </a:t>
            </a:r>
            <a:r>
              <a:rPr kumimoji="1" lang="en-US" altLang="zh-TW" sz="2400" dirty="0"/>
              <a:t>hidden size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output layer </a:t>
            </a:r>
            <a:r>
              <a:rPr kumimoji="1" lang="zh-TW" altLang="en-US" sz="2400" dirty="0"/>
              <a:t>就是 </a:t>
            </a:r>
            <a:r>
              <a:rPr kumimoji="1" lang="en-US" altLang="zh-TW" sz="2400" dirty="0"/>
              <a:t>output size</a:t>
            </a: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CE9876D3-89D3-933B-8F53-70F82C344FF6}"/>
              </a:ext>
            </a:extLst>
          </p:cNvPr>
          <p:cNvSpPr txBox="1"/>
          <p:nvPr/>
        </p:nvSpPr>
        <p:spPr>
          <a:xfrm>
            <a:off x="3633257" y="4716191"/>
            <a:ext cx="105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r>
              <a:rPr kumimoji="1" lang="zh-TW" altLang="en-US" dirty="0">
                <a:solidFill>
                  <a:srgbClr val="FF0000"/>
                </a:solidFill>
              </a:rPr>
              <a:t>個</a:t>
            </a:r>
            <a:r>
              <a:rPr kumimoji="1" lang="en-US" altLang="zh-TW" dirty="0">
                <a:solidFill>
                  <a:srgbClr val="FF0000"/>
                </a:solidFill>
              </a:rPr>
              <a:t>bias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46AFA99-7B90-4CC6-1968-846170EA9F12}"/>
              </a:ext>
            </a:extLst>
          </p:cNvPr>
          <p:cNvSpPr txBox="1"/>
          <p:nvPr/>
        </p:nvSpPr>
        <p:spPr>
          <a:xfrm>
            <a:off x="8598850" y="3769531"/>
            <a:ext cx="105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2</a:t>
            </a:r>
            <a:r>
              <a:rPr kumimoji="1" lang="zh-TW" altLang="en-US" dirty="0">
                <a:solidFill>
                  <a:srgbClr val="FF0000"/>
                </a:solidFill>
              </a:rPr>
              <a:t>個</a:t>
            </a:r>
            <a:r>
              <a:rPr kumimoji="1" lang="en-US" altLang="zh-TW" dirty="0">
                <a:solidFill>
                  <a:srgbClr val="FF0000"/>
                </a:solidFill>
              </a:rPr>
              <a:t>bias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07B944AC-28B7-0F63-15C5-86DA31EDF7BA}"/>
              </a:ext>
            </a:extLst>
          </p:cNvPr>
          <p:cNvSpPr txBox="1"/>
          <p:nvPr/>
        </p:nvSpPr>
        <p:spPr>
          <a:xfrm>
            <a:off x="9710428" y="4448611"/>
            <a:ext cx="1057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r>
              <a:rPr kumimoji="1" lang="zh-TW" altLang="en-US" dirty="0">
                <a:solidFill>
                  <a:srgbClr val="FF0000"/>
                </a:solidFill>
              </a:rPr>
              <a:t>個</a:t>
            </a:r>
            <a:r>
              <a:rPr kumimoji="1" lang="en-US" altLang="zh-TW" dirty="0">
                <a:solidFill>
                  <a:srgbClr val="FF0000"/>
                </a:solidFill>
              </a:rPr>
              <a:t>bias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357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/>
      <p:bldP spid="42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0EDC25-E706-1FFA-224E-ACD2C31C4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Perceptron</a:t>
            </a:r>
            <a:r>
              <a:rPr kumimoji="1" lang="zh-TW" altLang="en-US" dirty="0"/>
              <a:t> 小結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2E38BB-AD92-DC0F-BBED-EA7EE6265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9E6BA5D-E04A-719E-CA3D-6043FF2EB820}"/>
              </a:ext>
            </a:extLst>
          </p:cNvPr>
          <p:cNvSpPr txBox="1"/>
          <p:nvPr/>
        </p:nvSpPr>
        <p:spPr>
          <a:xfrm>
            <a:off x="653143" y="1868198"/>
            <a:ext cx="10918370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權重對於輸入的矩陣乘法的過程相當於進行</a:t>
            </a:r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線性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轉換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全連接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(fully-connected)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bias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數量等同於該層的輸出維度</a:t>
            </a:r>
          </a:p>
        </p:txBody>
      </p:sp>
    </p:spTree>
    <p:extLst>
      <p:ext uri="{BB962C8B-B14F-4D97-AF65-F5344CB8AC3E}">
        <p14:creationId xmlns:p14="http://schemas.microsoft.com/office/powerpoint/2010/main" val="3020007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 toy example for classification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0CB79DB-6584-5D54-E572-D7A1442C2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811248"/>
              </p:ext>
            </p:extLst>
          </p:nvPr>
        </p:nvGraphicFramePr>
        <p:xfrm>
          <a:off x="653143" y="2307535"/>
          <a:ext cx="4972107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7369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657369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657369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Output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</a:tbl>
          </a:graphicData>
        </a:graphic>
      </p:graphicFrame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086D303-CE65-4C33-7EAF-3595B52148D8}"/>
              </a:ext>
            </a:extLst>
          </p:cNvPr>
          <p:cNvSpPr txBox="1"/>
          <p:nvPr/>
        </p:nvSpPr>
        <p:spPr>
          <a:xfrm>
            <a:off x="10553350" y="1527923"/>
            <a:ext cx="1124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5C1908-631E-6350-7FCE-D3EF3A60755A}"/>
              </a:ext>
            </a:extLst>
          </p:cNvPr>
          <p:cNvSpPr txBox="1"/>
          <p:nvPr/>
        </p:nvSpPr>
        <p:spPr>
          <a:xfrm>
            <a:off x="10553351" y="1858814"/>
            <a:ext cx="1147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8BAFF46-E072-C9BB-984C-52A9A4FDEA95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998DAD4A-76FF-C6E4-653D-8C184AD16DB8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61F17DF-58D4-389C-B8F6-F59F692E2054}"/>
              </a:ext>
            </a:extLst>
          </p:cNvPr>
          <p:cNvCxnSpPr>
            <a:cxnSpLocks/>
          </p:cNvCxnSpPr>
          <p:nvPr/>
        </p:nvCxnSpPr>
        <p:spPr>
          <a:xfrm>
            <a:off x="7074017" y="4024221"/>
            <a:ext cx="2114025" cy="2030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文字方塊 4">
            <a:extLst>
              <a:ext uri="{FF2B5EF4-FFF2-40B4-BE49-F238E27FC236}">
                <a16:creationId xmlns:a16="http://schemas.microsoft.com/office/drawing/2014/main" id="{4997722D-7A9F-0211-6E0E-41BE9676EB7D}"/>
              </a:ext>
            </a:extLst>
          </p:cNvPr>
          <p:cNvSpPr txBox="1"/>
          <p:nvPr/>
        </p:nvSpPr>
        <p:spPr>
          <a:xfrm>
            <a:off x="6052223" y="5912160"/>
            <a:ext cx="266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can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/>
              <a:t>draw a line to classify two groups!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480D635D-F9C6-0A63-1165-026331EFDC07}"/>
                  </a:ext>
                </a:extLst>
              </p:cNvPr>
              <p:cNvSpPr txBox="1"/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480D635D-F9C6-0A63-1165-026331EFD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0FE5E04-4591-3515-0E94-2532767A38F2}"/>
                  </a:ext>
                </a:extLst>
              </p:cNvPr>
              <p:cNvSpPr txBox="1"/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10FE5E04-4591-3515-0E94-2532767A3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957FC8E3-AD6D-5CF1-98C1-965AC5DA03D4}"/>
                  </a:ext>
                </a:extLst>
              </p:cNvPr>
              <p:cNvSpPr txBox="1"/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957FC8E3-AD6D-5CF1-98C1-965AC5DA03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447D56E1-CD09-4C01-3957-C5134862271A}"/>
                  </a:ext>
                </a:extLst>
              </p:cNvPr>
              <p:cNvSpPr txBox="1"/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447D56E1-CD09-4C01-3957-C51348622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E9DF0255-9C7B-D4C7-50FA-089440E4F821}"/>
                  </a:ext>
                </a:extLst>
              </p:cNvPr>
              <p:cNvSpPr txBox="1"/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E9DF0255-9C7B-D4C7-50FA-089440E4F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029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1408228" cy="1033416"/>
          </a:xfrm>
        </p:spPr>
        <p:txBody>
          <a:bodyPr>
            <a:normAutofit/>
          </a:bodyPr>
          <a:lstStyle/>
          <a:p>
            <a:r>
              <a:rPr kumimoji="1" lang="en-US" altLang="zh-TW" sz="4200" dirty="0"/>
              <a:t>A toy example for classification with </a:t>
            </a:r>
            <a:r>
              <a:rPr kumimoji="1" lang="en" altLang="zh-TW" sz="4200" dirty="0"/>
              <a:t>Perceptron</a:t>
            </a:r>
            <a:endParaRPr kumimoji="1" lang="zh-TW" altLang="en-US" sz="42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7880958-99FC-455A-5EF0-AEF81B405448}"/>
              </a:ext>
            </a:extLst>
          </p:cNvPr>
          <p:cNvCxnSpPr>
            <a:cxnSpLocks/>
          </p:cNvCxnSpPr>
          <p:nvPr/>
        </p:nvCxnSpPr>
        <p:spPr>
          <a:xfrm>
            <a:off x="7074017" y="4024221"/>
            <a:ext cx="2114025" cy="2030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086D303-CE65-4C33-7EAF-3595B52148D8}"/>
              </a:ext>
            </a:extLst>
          </p:cNvPr>
          <p:cNvSpPr txBox="1"/>
          <p:nvPr/>
        </p:nvSpPr>
        <p:spPr>
          <a:xfrm>
            <a:off x="10553350" y="1527923"/>
            <a:ext cx="1018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5C1908-631E-6350-7FCE-D3EF3A60755A}"/>
              </a:ext>
            </a:extLst>
          </p:cNvPr>
          <p:cNvSpPr txBox="1"/>
          <p:nvPr/>
        </p:nvSpPr>
        <p:spPr>
          <a:xfrm>
            <a:off x="10553351" y="1858814"/>
            <a:ext cx="104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8BAFF46-E072-C9BB-984C-52A9A4FDEA95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998DAD4A-76FF-C6E4-653D-8C184AD16DB8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9BB3116-C585-3AB2-61BD-CF052417BAA2}"/>
              </a:ext>
            </a:extLst>
          </p:cNvPr>
          <p:cNvSpPr/>
          <p:nvPr/>
        </p:nvSpPr>
        <p:spPr>
          <a:xfrm>
            <a:off x="1960507" y="195776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6022CFD-AA99-EB9C-31AC-4820A2573646}"/>
              </a:ext>
            </a:extLst>
          </p:cNvPr>
          <p:cNvSpPr/>
          <p:nvPr/>
        </p:nvSpPr>
        <p:spPr>
          <a:xfrm>
            <a:off x="1949077" y="31432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B6D4316-2FBF-A9F6-633A-FFE20600036F}"/>
              </a:ext>
            </a:extLst>
          </p:cNvPr>
          <p:cNvSpPr/>
          <p:nvPr/>
        </p:nvSpPr>
        <p:spPr>
          <a:xfrm>
            <a:off x="3713107" y="254924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962B757-DEB4-E702-CA7B-EDAB55D1E0DC}"/>
              </a:ext>
            </a:extLst>
          </p:cNvPr>
          <p:cNvCxnSpPr>
            <a:stCxn id="3" idx="6"/>
            <a:endCxn id="13" idx="2"/>
          </p:cNvCxnSpPr>
          <p:nvPr/>
        </p:nvCxnSpPr>
        <p:spPr>
          <a:xfrm>
            <a:off x="2532007" y="2243517"/>
            <a:ext cx="1181100" cy="5914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3452154-D640-A4EE-C108-A132B76BE1CB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 flipV="1">
            <a:off x="2520577" y="2834993"/>
            <a:ext cx="1192530" cy="594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1345B39-1726-D568-F709-D4B0922E4D6C}"/>
              </a:ext>
            </a:extLst>
          </p:cNvPr>
          <p:cNvSpPr txBox="1"/>
          <p:nvPr/>
        </p:nvSpPr>
        <p:spPr>
          <a:xfrm>
            <a:off x="4457053" y="3941496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2524387-58FE-FF7C-EF79-43AF5C2FCE13}"/>
              </a:ext>
            </a:extLst>
          </p:cNvPr>
          <p:cNvSpPr txBox="1"/>
          <p:nvPr/>
        </p:nvSpPr>
        <p:spPr>
          <a:xfrm>
            <a:off x="5461207" y="3941496"/>
            <a:ext cx="5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B1928E0-8A34-F5C0-E76A-F81784819300}"/>
              </a:ext>
            </a:extLst>
          </p:cNvPr>
          <p:cNvSpPr txBox="1"/>
          <p:nvPr/>
        </p:nvSpPr>
        <p:spPr>
          <a:xfrm>
            <a:off x="9746025" y="5016665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0.5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9DABA0A-BF3D-6874-8B28-E0D08D39692B}"/>
              </a:ext>
            </a:extLst>
          </p:cNvPr>
          <p:cNvSpPr txBox="1"/>
          <p:nvPr/>
        </p:nvSpPr>
        <p:spPr>
          <a:xfrm>
            <a:off x="7692032" y="3037161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0.5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D8FC4634-9D77-1DD1-B46F-EDC1B6F3E7AC}"/>
              </a:ext>
            </a:extLst>
          </p:cNvPr>
          <p:cNvSpPr txBox="1"/>
          <p:nvPr/>
        </p:nvSpPr>
        <p:spPr>
          <a:xfrm>
            <a:off x="6185102" y="3941496"/>
            <a:ext cx="5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-0.5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4A6FD2C-052C-0329-85F3-94ED95C753FA}"/>
              </a:ext>
            </a:extLst>
          </p:cNvPr>
          <p:cNvSpPr txBox="1"/>
          <p:nvPr/>
        </p:nvSpPr>
        <p:spPr>
          <a:xfrm>
            <a:off x="6933500" y="5083534"/>
            <a:ext cx="61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-0.5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ECED0B2-569B-D178-0AFD-A8312D694E83}"/>
              </a:ext>
            </a:extLst>
          </p:cNvPr>
          <p:cNvSpPr txBox="1"/>
          <p:nvPr/>
        </p:nvSpPr>
        <p:spPr>
          <a:xfrm>
            <a:off x="6052223" y="5912160"/>
            <a:ext cx="26685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can</a:t>
            </a:r>
            <a:r>
              <a:rPr kumimoji="1" lang="en-US" altLang="zh-TW" dirty="0">
                <a:solidFill>
                  <a:srgbClr val="FF0000"/>
                </a:solidFill>
              </a:rPr>
              <a:t> </a:t>
            </a:r>
            <a:r>
              <a:rPr kumimoji="1" lang="en-US" altLang="zh-TW" dirty="0"/>
              <a:t>draw a line to classify two groups!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B78EE17A-5369-E172-64C0-B567BB9DE3D9}"/>
                  </a:ext>
                </a:extLst>
              </p:cNvPr>
              <p:cNvSpPr txBox="1"/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B78EE17A-5369-E172-64C0-B567BB9DE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42A3ECB-FF29-8118-F220-5A16B12314B5}"/>
                  </a:ext>
                </a:extLst>
              </p:cNvPr>
              <p:cNvSpPr txBox="1"/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C42A3ECB-FF29-8118-F220-5A16B12314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2EED385F-E966-6DDA-87B6-FDFF507ECB3E}"/>
                  </a:ext>
                </a:extLst>
              </p:cNvPr>
              <p:cNvSpPr txBox="1"/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2EED385F-E966-6DDA-87B6-FDFF507EC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2210574-E1EE-2FEB-7360-EBA345065BC9}"/>
                  </a:ext>
                </a:extLst>
              </p:cNvPr>
              <p:cNvSpPr txBox="1"/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E2210574-E1EE-2FEB-7360-EBA345065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22A1C1A-7190-21E8-219E-2492C6144EAD}"/>
                  </a:ext>
                </a:extLst>
              </p:cNvPr>
              <p:cNvSpPr txBox="1"/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D22A1C1A-7190-21E8-219E-2492C6144E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D663559-B4ED-4277-A5FA-4D041D8B2FC5}"/>
                  </a:ext>
                </a:extLst>
              </p:cNvPr>
              <p:cNvSpPr txBox="1"/>
              <p:nvPr/>
            </p:nvSpPr>
            <p:spPr>
              <a:xfrm>
                <a:off x="1488490" y="3156806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ED663559-B4ED-4277-A5FA-4D041D8B2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490" y="3156806"/>
                <a:ext cx="46058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78BB8D4-FABC-EF84-3307-43139FF65C4E}"/>
                  </a:ext>
                </a:extLst>
              </p:cNvPr>
              <p:cNvSpPr txBox="1"/>
              <p:nvPr/>
            </p:nvSpPr>
            <p:spPr>
              <a:xfrm>
                <a:off x="1492007" y="1947667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578BB8D4-FABC-EF84-3307-43139FF65C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2007" y="1947667"/>
                <a:ext cx="460587" cy="461665"/>
              </a:xfrm>
              <a:prstGeom prst="rect">
                <a:avLst/>
              </a:prstGeom>
              <a:blipFill>
                <a:blip r:embed="rId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1C3B108E-D0BB-E609-9B04-C4E30CB1F9EC}"/>
                  </a:ext>
                </a:extLst>
              </p:cNvPr>
              <p:cNvSpPr txBox="1"/>
              <p:nvPr/>
            </p:nvSpPr>
            <p:spPr>
              <a:xfrm>
                <a:off x="2797729" y="2019045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1C3B108E-D0BB-E609-9B04-C4E30CB1F9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7729" y="2019045"/>
                <a:ext cx="779339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49E5E423-DB01-2D21-9461-298EDFCEEDBD}"/>
                  </a:ext>
                </a:extLst>
              </p:cNvPr>
              <p:cNvSpPr txBox="1"/>
              <p:nvPr/>
            </p:nvSpPr>
            <p:spPr>
              <a:xfrm>
                <a:off x="2789706" y="3108790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49E5E423-DB01-2D21-9461-298EDFCEE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9706" y="3108790"/>
                <a:ext cx="779339" cy="477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2DB20B3-419C-4275-E54F-6365D73499D9}"/>
                  </a:ext>
                </a:extLst>
              </p:cNvPr>
              <p:cNvSpPr txBox="1"/>
              <p:nvPr/>
            </p:nvSpPr>
            <p:spPr>
              <a:xfrm>
                <a:off x="3960999" y="3624276"/>
                <a:ext cx="3605695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2DB20B3-419C-4275-E54F-6365D73499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999" y="3624276"/>
                <a:ext cx="3605695" cy="4135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91225D20-C072-43EC-6CA2-E8F050FC905F}"/>
                  </a:ext>
                </a:extLst>
              </p:cNvPr>
              <p:cNvSpPr txBox="1"/>
              <p:nvPr/>
            </p:nvSpPr>
            <p:spPr>
              <a:xfrm>
                <a:off x="1300910" y="4710093"/>
                <a:ext cx="4015126" cy="842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91225D20-C072-43EC-6CA2-E8F050FC9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910" y="4710093"/>
                <a:ext cx="4015126" cy="84209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933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2" grpId="0"/>
      <p:bldP spid="53" grpId="0"/>
      <p:bldP spid="55" grpId="0"/>
      <p:bldP spid="5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0FE6BD-C4AA-2180-72FB-AF6D3044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E8FB0D-B59A-5B62-EBC2-A1CBD5D1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A01D0537-7BC9-BAE3-0AD8-31F8BD919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4241829"/>
              </p:ext>
            </p:extLst>
          </p:nvPr>
        </p:nvGraphicFramePr>
        <p:xfrm>
          <a:off x="8354095" y="2607132"/>
          <a:ext cx="321741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47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XOR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94407007-5913-720A-09ED-578B74ABC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02692"/>
              </p:ext>
            </p:extLst>
          </p:nvPr>
        </p:nvGraphicFramePr>
        <p:xfrm>
          <a:off x="4487290" y="2607132"/>
          <a:ext cx="321741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47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OR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0FFA54F-A713-6425-3F1D-906BEAFDA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2870812"/>
              </p:ext>
            </p:extLst>
          </p:nvPr>
        </p:nvGraphicFramePr>
        <p:xfrm>
          <a:off x="653143" y="2607132"/>
          <a:ext cx="321741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47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AND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266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0CB79DB-6584-5D54-E572-D7A1442C2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909837"/>
              </p:ext>
            </p:extLst>
          </p:nvPr>
        </p:nvGraphicFramePr>
        <p:xfrm>
          <a:off x="678687" y="2760308"/>
          <a:ext cx="515922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4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XOR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9B2D55C9-297E-D658-E7F4-6E8377C81496}"/>
              </a:ext>
            </a:extLst>
          </p:cNvPr>
          <p:cNvSpPr txBox="1"/>
          <p:nvPr/>
        </p:nvSpPr>
        <p:spPr>
          <a:xfrm>
            <a:off x="653143" y="1786263"/>
            <a:ext cx="5068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XOR: Exclusive-or (</a:t>
            </a:r>
            <a:r>
              <a:rPr kumimoji="1" lang="zh-TW" altLang="en-US" sz="2400" dirty="0"/>
              <a:t>邏輯算符互斥或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E3A6D65-0BDD-0799-643E-27B6985CEE65}"/>
              </a:ext>
            </a:extLst>
          </p:cNvPr>
          <p:cNvSpPr/>
          <p:nvPr/>
        </p:nvSpPr>
        <p:spPr>
          <a:xfrm>
            <a:off x="9823506" y="3106917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7880958-99FC-455A-5EF0-AEF81B405448}"/>
              </a:ext>
            </a:extLst>
          </p:cNvPr>
          <p:cNvCxnSpPr/>
          <p:nvPr/>
        </p:nvCxnSpPr>
        <p:spPr>
          <a:xfrm>
            <a:off x="6803472" y="4395831"/>
            <a:ext cx="38094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29D861-AC6E-94BB-A923-C7CA4017094C}"/>
              </a:ext>
            </a:extLst>
          </p:cNvPr>
          <p:cNvSpPr txBox="1"/>
          <p:nvPr/>
        </p:nvSpPr>
        <p:spPr>
          <a:xfrm>
            <a:off x="10553351" y="1527923"/>
            <a:ext cx="120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26D865C-0E55-EED8-6DD5-E8F5529252EB}"/>
              </a:ext>
            </a:extLst>
          </p:cNvPr>
          <p:cNvSpPr txBox="1"/>
          <p:nvPr/>
        </p:nvSpPr>
        <p:spPr>
          <a:xfrm>
            <a:off x="10553350" y="1858814"/>
            <a:ext cx="1201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730512E-D3DA-C941-DFB3-68436042CC52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0DCDCD6B-2A68-DB02-D552-9FD465B9CD85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5966443-FFFC-E45D-5046-36B4C1F20FCF}"/>
              </a:ext>
            </a:extLst>
          </p:cNvPr>
          <p:cNvSpPr txBox="1"/>
          <p:nvPr/>
        </p:nvSpPr>
        <p:spPr>
          <a:xfrm>
            <a:off x="5721291" y="5808623"/>
            <a:ext cx="302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</a:t>
            </a:r>
            <a:r>
              <a:rPr kumimoji="1" lang="en-US" altLang="zh-TW" dirty="0">
                <a:solidFill>
                  <a:srgbClr val="FF0000"/>
                </a:solidFill>
              </a:rPr>
              <a:t>cannot</a:t>
            </a:r>
            <a:r>
              <a:rPr kumimoji="1" lang="en-US" altLang="zh-TW" dirty="0"/>
              <a:t> just draw a line to classify two groups!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48CFC1F-69F6-BE19-55F4-560C6BB9EE31}"/>
                  </a:ext>
                </a:extLst>
              </p:cNvPr>
              <p:cNvSpPr txBox="1"/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248CFC1F-69F6-BE19-55F4-560C6BB9E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ABFF196-3DA2-09C5-1EA8-964D6BE7823D}"/>
                  </a:ext>
                </a:extLst>
              </p:cNvPr>
              <p:cNvSpPr txBox="1"/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3ABFF196-3DA2-09C5-1EA8-964D6BE78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323551C-7C5D-0D63-2FD9-36A114020BA3}"/>
                  </a:ext>
                </a:extLst>
              </p:cNvPr>
              <p:cNvSpPr txBox="1"/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9323551C-7C5D-0D63-2FD9-36A114020B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AC10B1A-2608-8097-2BCF-A79D1CB0F29E}"/>
                  </a:ext>
                </a:extLst>
              </p:cNvPr>
              <p:cNvSpPr txBox="1"/>
              <p:nvPr/>
            </p:nvSpPr>
            <p:spPr>
              <a:xfrm>
                <a:off x="9631988" y="2630774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AC10B1A-2608-8097-2BCF-A79D1CB0F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2630774"/>
                <a:ext cx="65987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F3C729F-9525-A0B7-0565-41B1E1E5FF64}"/>
                  </a:ext>
                </a:extLst>
              </p:cNvPr>
              <p:cNvSpPr txBox="1"/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3F3C729F-9525-A0B7-0565-41B1E1E5F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2EA4AB2-2EF0-D376-3513-9DCB5BC4E95D}"/>
                  </a:ext>
                </a:extLst>
              </p:cNvPr>
              <p:cNvSpPr txBox="1"/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2EA4AB2-2EF0-D376-3513-9DCB5BC4E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5775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B59A5-F446-B1FF-1ADB-4CD380E17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390EEF-89DF-3EB9-8C9D-6D4B00436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E7179E-784B-B730-F02B-05AFFDE92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486C46F-E32B-D69F-E1C2-7FEAC2553913}"/>
              </a:ext>
            </a:extLst>
          </p:cNvPr>
          <p:cNvSpPr txBox="1"/>
          <p:nvPr/>
        </p:nvSpPr>
        <p:spPr>
          <a:xfrm>
            <a:off x="653143" y="1868198"/>
            <a:ext cx="10772881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Multi-layer perceptron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(MLP)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基礎神經網路</a:t>
            </a:r>
            <a:endParaRPr kumimoji="1" lang="en-US" altLang="zh-TW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權重值如何被更新 </a:t>
            </a:r>
            <a:r>
              <a:rPr kumimoji="1" lang="en-US" altLang="zh-TW" sz="2400" dirty="0"/>
              <a:t>(</a:t>
            </a:r>
            <a:r>
              <a:rPr kumimoji="1" lang="zh-TW" altLang="en-US" sz="2400" dirty="0"/>
              <a:t>梯度下降</a:t>
            </a:r>
            <a:r>
              <a:rPr kumimoji="1" lang="en-US" altLang="zh-TW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62632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E3A6D65-0BDD-0799-643E-27B6985CEE65}"/>
              </a:ext>
            </a:extLst>
          </p:cNvPr>
          <p:cNvSpPr/>
          <p:nvPr/>
        </p:nvSpPr>
        <p:spPr>
          <a:xfrm>
            <a:off x="9823506" y="3106917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7880958-99FC-455A-5EF0-AEF81B405448}"/>
              </a:ext>
            </a:extLst>
          </p:cNvPr>
          <p:cNvCxnSpPr>
            <a:cxnSpLocks/>
          </p:cNvCxnSpPr>
          <p:nvPr/>
        </p:nvCxnSpPr>
        <p:spPr>
          <a:xfrm flipV="1">
            <a:off x="6887361" y="2533475"/>
            <a:ext cx="2348918" cy="21559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29D861-AC6E-94BB-A923-C7CA4017094C}"/>
              </a:ext>
            </a:extLst>
          </p:cNvPr>
          <p:cNvSpPr txBox="1"/>
          <p:nvPr/>
        </p:nvSpPr>
        <p:spPr>
          <a:xfrm>
            <a:off x="10553350" y="1527923"/>
            <a:ext cx="121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26D865C-0E55-EED8-6DD5-E8F5529252EB}"/>
              </a:ext>
            </a:extLst>
          </p:cNvPr>
          <p:cNvSpPr txBox="1"/>
          <p:nvPr/>
        </p:nvSpPr>
        <p:spPr>
          <a:xfrm>
            <a:off x="10553351" y="1858814"/>
            <a:ext cx="1211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730512E-D3DA-C941-DFB3-68436042CC52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0DCDCD6B-2A68-DB02-D552-9FD465B9CD85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AB96A7B-8DF3-94A7-2B50-26DF11D30F4F}"/>
              </a:ext>
            </a:extLst>
          </p:cNvPr>
          <p:cNvSpPr txBox="1"/>
          <p:nvPr/>
        </p:nvSpPr>
        <p:spPr>
          <a:xfrm>
            <a:off x="5721291" y="5808623"/>
            <a:ext cx="302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</a:t>
            </a:r>
            <a:r>
              <a:rPr kumimoji="1" lang="en-US" altLang="zh-TW" dirty="0">
                <a:solidFill>
                  <a:srgbClr val="FF0000"/>
                </a:solidFill>
              </a:rPr>
              <a:t>cannot</a:t>
            </a:r>
            <a:r>
              <a:rPr kumimoji="1" lang="en-US" altLang="zh-TW" dirty="0"/>
              <a:t> just draw a line to classify two groups!</a:t>
            </a:r>
            <a:endParaRPr kumimoji="1" lang="zh-TW" altLang="en-US" dirty="0"/>
          </a:p>
        </p:txBody>
      </p:sp>
      <p:graphicFrame>
        <p:nvGraphicFramePr>
          <p:cNvPr id="13" name="表格 6">
            <a:extLst>
              <a:ext uri="{FF2B5EF4-FFF2-40B4-BE49-F238E27FC236}">
                <a16:creationId xmlns:a16="http://schemas.microsoft.com/office/drawing/2014/main" id="{7D1325C1-3EB7-EE94-9719-16A05A37E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445758"/>
              </p:ext>
            </p:extLst>
          </p:nvPr>
        </p:nvGraphicFramePr>
        <p:xfrm>
          <a:off x="678687" y="2760308"/>
          <a:ext cx="515922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4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XOR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9FE77A9-21AE-F398-70B7-D05112F4746B}"/>
                  </a:ext>
                </a:extLst>
              </p:cNvPr>
              <p:cNvSpPr txBox="1"/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49FE77A9-21AE-F398-70B7-D05112F47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7CB4879-065B-5C8A-08B6-DE7C2FF18651}"/>
                  </a:ext>
                </a:extLst>
              </p:cNvPr>
              <p:cNvSpPr txBox="1"/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7CB4879-065B-5C8A-08B6-DE7C2FF18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061A2A9E-A806-248D-22FB-9D1EDF91B407}"/>
                  </a:ext>
                </a:extLst>
              </p:cNvPr>
              <p:cNvSpPr txBox="1"/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061A2A9E-A806-248D-22FB-9D1EDF91B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8E99010-B33D-C3C3-4FCC-CA8795E5058D}"/>
                  </a:ext>
                </a:extLst>
              </p:cNvPr>
              <p:cNvSpPr txBox="1"/>
              <p:nvPr/>
            </p:nvSpPr>
            <p:spPr>
              <a:xfrm>
                <a:off x="9631988" y="2630774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8E99010-B33D-C3C3-4FCC-CA8795E50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2630774"/>
                <a:ext cx="65987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0B3C13E9-2108-9AC6-9252-6341AF297AF1}"/>
                  </a:ext>
                </a:extLst>
              </p:cNvPr>
              <p:cNvSpPr txBox="1"/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0B3C13E9-2108-9AC6-9252-6341AF297A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75F31E8-E8EF-5B67-B361-617E936AEDA3}"/>
                  </a:ext>
                </a:extLst>
              </p:cNvPr>
              <p:cNvSpPr txBox="1"/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475F31E8-E8EF-5B67-B361-617E936AE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3B99323A-B5FE-4BAB-BF8F-BC2FC69FACE8}"/>
              </a:ext>
            </a:extLst>
          </p:cNvPr>
          <p:cNvSpPr txBox="1"/>
          <p:nvPr/>
        </p:nvSpPr>
        <p:spPr>
          <a:xfrm>
            <a:off x="653143" y="1786263"/>
            <a:ext cx="5068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XOR: Exclusive-or (</a:t>
            </a:r>
            <a:r>
              <a:rPr kumimoji="1" lang="zh-TW" altLang="en-US" sz="2400" dirty="0"/>
              <a:t>邏輯算符互斥或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885797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E3A6D65-0BDD-0799-643E-27B6985CEE65}"/>
              </a:ext>
            </a:extLst>
          </p:cNvPr>
          <p:cNvSpPr/>
          <p:nvPr/>
        </p:nvSpPr>
        <p:spPr>
          <a:xfrm>
            <a:off x="9823506" y="3106917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7880958-99FC-455A-5EF0-AEF81B405448}"/>
              </a:ext>
            </a:extLst>
          </p:cNvPr>
          <p:cNvCxnSpPr>
            <a:cxnSpLocks/>
          </p:cNvCxnSpPr>
          <p:nvPr/>
        </p:nvCxnSpPr>
        <p:spPr>
          <a:xfrm flipV="1">
            <a:off x="8506877" y="3751838"/>
            <a:ext cx="2348918" cy="21559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29D861-AC6E-94BB-A923-C7CA4017094C}"/>
              </a:ext>
            </a:extLst>
          </p:cNvPr>
          <p:cNvSpPr txBox="1"/>
          <p:nvPr/>
        </p:nvSpPr>
        <p:spPr>
          <a:xfrm>
            <a:off x="10553351" y="1527923"/>
            <a:ext cx="1201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26D865C-0E55-EED8-6DD5-E8F5529252EB}"/>
              </a:ext>
            </a:extLst>
          </p:cNvPr>
          <p:cNvSpPr txBox="1"/>
          <p:nvPr/>
        </p:nvSpPr>
        <p:spPr>
          <a:xfrm>
            <a:off x="10553351" y="1858814"/>
            <a:ext cx="131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730512E-D3DA-C941-DFB3-68436042CC52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0DCDCD6B-2A68-DB02-D552-9FD465B9CD85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C31E7D0-2A66-AF8D-12E0-1C875B2F3C64}"/>
              </a:ext>
            </a:extLst>
          </p:cNvPr>
          <p:cNvSpPr txBox="1"/>
          <p:nvPr/>
        </p:nvSpPr>
        <p:spPr>
          <a:xfrm>
            <a:off x="5721291" y="5808623"/>
            <a:ext cx="3028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</a:t>
            </a:r>
            <a:r>
              <a:rPr kumimoji="1" lang="en-US" altLang="zh-TW" dirty="0">
                <a:solidFill>
                  <a:srgbClr val="FF0000"/>
                </a:solidFill>
              </a:rPr>
              <a:t>cannot</a:t>
            </a:r>
            <a:r>
              <a:rPr kumimoji="1" lang="en-US" altLang="zh-TW" dirty="0"/>
              <a:t> just draw a line to classify two groups!</a:t>
            </a:r>
            <a:endParaRPr kumimoji="1" lang="zh-TW" altLang="en-US" dirty="0"/>
          </a:p>
        </p:txBody>
      </p:sp>
      <p:graphicFrame>
        <p:nvGraphicFramePr>
          <p:cNvPr id="15" name="表格 6">
            <a:extLst>
              <a:ext uri="{FF2B5EF4-FFF2-40B4-BE49-F238E27FC236}">
                <a16:creationId xmlns:a16="http://schemas.microsoft.com/office/drawing/2014/main" id="{B7351CF3-9E2E-6E02-DE17-238EAFB9F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445758"/>
              </p:ext>
            </p:extLst>
          </p:nvPr>
        </p:nvGraphicFramePr>
        <p:xfrm>
          <a:off x="678687" y="2760308"/>
          <a:ext cx="5159229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4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x2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XOR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1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0B50537F-0BFE-5F31-C0C8-C1FC28634C39}"/>
                  </a:ext>
                </a:extLst>
              </p:cNvPr>
              <p:cNvSpPr txBox="1"/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0,1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0B50537F-0BFE-5F31-C0C8-C1FC28634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3006383"/>
                <a:ext cx="659876" cy="4001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6465F8E-7551-0904-8EE1-3122421A7020}"/>
                  </a:ext>
                </a:extLst>
              </p:cNvPr>
              <p:cNvSpPr txBox="1"/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96465F8E-7551-0904-8EE1-3122421A7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5710699"/>
                <a:ext cx="659876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C379BB4-7EA0-7315-4A88-DCC8FF496824}"/>
                  </a:ext>
                </a:extLst>
              </p:cNvPr>
              <p:cNvSpPr txBox="1"/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8C379BB4-7EA0-7315-4A88-DCC8FF496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9595" y="5361845"/>
                <a:ext cx="659876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B38D365-5C4F-E50F-0F06-27A23F4AB679}"/>
                  </a:ext>
                </a:extLst>
              </p:cNvPr>
              <p:cNvSpPr txBox="1"/>
              <p:nvPr/>
            </p:nvSpPr>
            <p:spPr>
              <a:xfrm>
                <a:off x="9631988" y="2630774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B38D365-5C4F-E50F-0F06-27A23F4AB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1988" y="2630774"/>
                <a:ext cx="65987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1EFA238B-ADC8-E5A3-52DB-7EDCAB8FECE5}"/>
                  </a:ext>
                </a:extLst>
              </p:cNvPr>
              <p:cNvSpPr txBox="1"/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1EFA238B-ADC8-E5A3-52DB-7EDCAB8FE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4364" y="2059086"/>
                <a:ext cx="558873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61A7DF9-2A14-7092-57A1-150B4AE95D62}"/>
                  </a:ext>
                </a:extLst>
              </p:cNvPr>
              <p:cNvSpPr txBox="1"/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61A7DF9-2A14-7092-57A1-150B4AE95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8212" y="5283704"/>
                <a:ext cx="558873" cy="461665"/>
              </a:xfrm>
              <a:prstGeom prst="rect">
                <a:avLst/>
              </a:prstGeom>
              <a:blipFill>
                <a:blip r:embed="rId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6777900D-2C32-D642-962F-9077CDF24C29}"/>
              </a:ext>
            </a:extLst>
          </p:cNvPr>
          <p:cNvSpPr txBox="1"/>
          <p:nvPr/>
        </p:nvSpPr>
        <p:spPr>
          <a:xfrm>
            <a:off x="653143" y="1786263"/>
            <a:ext cx="5068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XOR: Exclusive-or (</a:t>
            </a:r>
            <a:r>
              <a:rPr kumimoji="1" lang="zh-TW" altLang="en-US" sz="2400" dirty="0"/>
              <a:t>邏輯算符互斥或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80855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493016-916B-7266-C545-63FB0991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MLP for the 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A0E2B2-DFC5-9A86-FACB-E5BABC80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6A10E11-13A8-6FBB-9189-D4D3EB0B037F}"/>
              </a:ext>
            </a:extLst>
          </p:cNvPr>
          <p:cNvSpPr/>
          <p:nvPr/>
        </p:nvSpPr>
        <p:spPr>
          <a:xfrm>
            <a:off x="2122170" y="289040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3A62A1B-2A25-EF2A-7FBD-486E9802EFF3}"/>
              </a:ext>
            </a:extLst>
          </p:cNvPr>
          <p:cNvSpPr/>
          <p:nvPr/>
        </p:nvSpPr>
        <p:spPr>
          <a:xfrm>
            <a:off x="2122170" y="408271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48687F6-6873-8F59-7D1A-D2AD622BFBB0}"/>
              </a:ext>
            </a:extLst>
          </p:cNvPr>
          <p:cNvCxnSpPr>
            <a:cxnSpLocks/>
            <a:stCxn id="6" idx="6"/>
            <a:endCxn id="21" idx="2"/>
          </p:cNvCxnSpPr>
          <p:nvPr/>
        </p:nvCxnSpPr>
        <p:spPr>
          <a:xfrm>
            <a:off x="2693670" y="3176153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E7A62CD-2420-9E34-9A0A-5CCA991CB8F2}"/>
              </a:ext>
            </a:extLst>
          </p:cNvPr>
          <p:cNvCxnSpPr>
            <a:cxnSpLocks/>
            <a:stCxn id="7" idx="6"/>
            <a:endCxn id="20" idx="2"/>
          </p:cNvCxnSpPr>
          <p:nvPr/>
        </p:nvCxnSpPr>
        <p:spPr>
          <a:xfrm flipV="1">
            <a:off x="2693670" y="3177540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7F1359-536F-73D3-86C3-6DA3BE47F006}"/>
              </a:ext>
            </a:extLst>
          </p:cNvPr>
          <p:cNvSpPr txBox="1"/>
          <p:nvPr/>
        </p:nvSpPr>
        <p:spPr>
          <a:xfrm>
            <a:off x="1836420" y="546537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1CAB626-414F-E7EE-F875-D37266620B84}"/>
              </a:ext>
            </a:extLst>
          </p:cNvPr>
          <p:cNvSpPr txBox="1"/>
          <p:nvPr/>
        </p:nvSpPr>
        <p:spPr>
          <a:xfrm>
            <a:off x="3600450" y="5465369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隱藏層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189FF0F0-9BB1-918C-A12C-FE597A5E39C2}"/>
              </a:ext>
            </a:extLst>
          </p:cNvPr>
          <p:cNvSpPr/>
          <p:nvPr/>
        </p:nvSpPr>
        <p:spPr>
          <a:xfrm>
            <a:off x="3870960" y="28917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BF440A2-DB6F-BBFA-C08E-5CE1A4401AB5}"/>
              </a:ext>
            </a:extLst>
          </p:cNvPr>
          <p:cNvSpPr/>
          <p:nvPr/>
        </p:nvSpPr>
        <p:spPr>
          <a:xfrm>
            <a:off x="3859530" y="40772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F1DEC6D-5717-5C4C-E27B-2C41A18E92E7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>
            <a:off x="2693670" y="3176153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0C89EC8-717A-5E6A-ED56-2A12AAD73DD0}"/>
              </a:ext>
            </a:extLst>
          </p:cNvPr>
          <p:cNvCxnSpPr>
            <a:cxnSpLocks/>
            <a:stCxn id="7" idx="6"/>
            <a:endCxn id="21" idx="2"/>
          </p:cNvCxnSpPr>
          <p:nvPr/>
        </p:nvCxnSpPr>
        <p:spPr>
          <a:xfrm flipV="1">
            <a:off x="2693670" y="4363023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橢圓 27">
            <a:extLst>
              <a:ext uri="{FF2B5EF4-FFF2-40B4-BE49-F238E27FC236}">
                <a16:creationId xmlns:a16="http://schemas.microsoft.com/office/drawing/2014/main" id="{554E3A7F-A265-31D0-A079-6288BE6FE376}"/>
              </a:ext>
            </a:extLst>
          </p:cNvPr>
          <p:cNvSpPr/>
          <p:nvPr/>
        </p:nvSpPr>
        <p:spPr>
          <a:xfrm>
            <a:off x="4946904" y="34632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3AD3659-46FF-F8B0-455C-44FF123E0E17}"/>
              </a:ext>
            </a:extLst>
          </p:cNvPr>
          <p:cNvCxnSpPr>
            <a:cxnSpLocks/>
            <a:stCxn id="20" idx="6"/>
            <a:endCxn id="28" idx="2"/>
          </p:cNvCxnSpPr>
          <p:nvPr/>
        </p:nvCxnSpPr>
        <p:spPr>
          <a:xfrm>
            <a:off x="4442460" y="3177540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FABD5C9E-2DA4-FC4D-4B57-65655EC2F9F7}"/>
              </a:ext>
            </a:extLst>
          </p:cNvPr>
          <p:cNvCxnSpPr>
            <a:cxnSpLocks/>
            <a:stCxn id="21" idx="6"/>
            <a:endCxn id="28" idx="2"/>
          </p:cNvCxnSpPr>
          <p:nvPr/>
        </p:nvCxnSpPr>
        <p:spPr>
          <a:xfrm flipV="1">
            <a:off x="4431030" y="3749040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B1886CB-E15E-5716-A11A-F11B0AB5D6E3}"/>
              </a:ext>
            </a:extLst>
          </p:cNvPr>
          <p:cNvSpPr txBox="1"/>
          <p:nvPr/>
        </p:nvSpPr>
        <p:spPr>
          <a:xfrm>
            <a:off x="4669155" y="5465369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96C6B92-288D-2D63-88B0-30043E3D8931}"/>
              </a:ext>
            </a:extLst>
          </p:cNvPr>
          <p:cNvSpPr/>
          <p:nvPr/>
        </p:nvSpPr>
        <p:spPr>
          <a:xfrm>
            <a:off x="3870960" y="2498908"/>
            <a:ext cx="571500" cy="2258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F6A052F-F926-71C9-6E75-64012D28D6F6}"/>
              </a:ext>
            </a:extLst>
          </p:cNvPr>
          <p:cNvSpPr txBox="1"/>
          <p:nvPr/>
        </p:nvSpPr>
        <p:spPr>
          <a:xfrm>
            <a:off x="3835145" y="2001673"/>
            <a:ext cx="3569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>
                <a:solidFill>
                  <a:srgbClr val="FF0000"/>
                </a:solidFill>
              </a:rPr>
              <a:t>ReLU</a:t>
            </a:r>
            <a:r>
              <a:rPr kumimoji="1" lang="en-US" altLang="zh-TW" sz="2000" dirty="0">
                <a:solidFill>
                  <a:srgbClr val="FF0000"/>
                </a:solidFill>
              </a:rPr>
              <a:t> (Rectified Linear Unit)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A0B17345-5A52-328B-9C47-6D44550B509F}"/>
              </a:ext>
            </a:extLst>
          </p:cNvPr>
          <p:cNvCxnSpPr/>
          <p:nvPr/>
        </p:nvCxnSpPr>
        <p:spPr>
          <a:xfrm>
            <a:off x="3922450" y="3270538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F50BB479-84B8-A0CD-8962-ED489B49C055}"/>
              </a:ext>
            </a:extLst>
          </p:cNvPr>
          <p:cNvCxnSpPr>
            <a:cxnSpLocks/>
          </p:cNvCxnSpPr>
          <p:nvPr/>
        </p:nvCxnSpPr>
        <p:spPr>
          <a:xfrm flipV="1">
            <a:off x="4182618" y="3041938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E693AF79-F081-21EA-674A-A518C255B003}"/>
              </a:ext>
            </a:extLst>
          </p:cNvPr>
          <p:cNvCxnSpPr/>
          <p:nvPr/>
        </p:nvCxnSpPr>
        <p:spPr>
          <a:xfrm>
            <a:off x="3915592" y="4466198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670F7707-F1D9-617E-3463-D9DE1B52FC44}"/>
              </a:ext>
            </a:extLst>
          </p:cNvPr>
          <p:cNvCxnSpPr>
            <a:cxnSpLocks/>
          </p:cNvCxnSpPr>
          <p:nvPr/>
        </p:nvCxnSpPr>
        <p:spPr>
          <a:xfrm flipV="1">
            <a:off x="4175760" y="4237598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4ADE593D-D389-7606-AB10-79177D0E7F77}"/>
              </a:ext>
            </a:extLst>
          </p:cNvPr>
          <p:cNvSpPr txBox="1"/>
          <p:nvPr/>
        </p:nvSpPr>
        <p:spPr>
          <a:xfrm>
            <a:off x="7168590" y="5465742"/>
            <a:ext cx="32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Perceptron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通常沒有隱藏層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208EDC91-BC0B-D640-E242-D53686A3F324}"/>
              </a:ext>
            </a:extLst>
          </p:cNvPr>
          <p:cNvSpPr/>
          <p:nvPr/>
        </p:nvSpPr>
        <p:spPr>
          <a:xfrm>
            <a:off x="7745730" y="294261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65BD068D-B6F6-4EAA-3A75-55939803D478}"/>
              </a:ext>
            </a:extLst>
          </p:cNvPr>
          <p:cNvSpPr/>
          <p:nvPr/>
        </p:nvSpPr>
        <p:spPr>
          <a:xfrm>
            <a:off x="7734300" y="412809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B5F513DC-146E-E3D9-ADC5-011E2DA9D83E}"/>
              </a:ext>
            </a:extLst>
          </p:cNvPr>
          <p:cNvSpPr/>
          <p:nvPr/>
        </p:nvSpPr>
        <p:spPr>
          <a:xfrm>
            <a:off x="9498330" y="35340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FBE58667-76B5-5746-2B0C-EA54E8A79084}"/>
              </a:ext>
            </a:extLst>
          </p:cNvPr>
          <p:cNvCxnSpPr>
            <a:stCxn id="35" idx="6"/>
            <a:endCxn id="38" idx="2"/>
          </p:cNvCxnSpPr>
          <p:nvPr/>
        </p:nvCxnSpPr>
        <p:spPr>
          <a:xfrm>
            <a:off x="8317230" y="3228364"/>
            <a:ext cx="1181100" cy="5914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1F8EE58C-E394-68CE-6EF2-402A0A443A8F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 flipV="1">
            <a:off x="8305800" y="3819840"/>
            <a:ext cx="1192530" cy="594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EFA5E49-A3EC-1FCC-1F59-71A068BDABF5}"/>
                  </a:ext>
                </a:extLst>
              </p:cNvPr>
              <p:cNvSpPr txBox="1"/>
              <p:nvPr/>
            </p:nvSpPr>
            <p:spPr>
              <a:xfrm>
                <a:off x="7273713" y="4141653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EFA5E49-A3EC-1FCC-1F59-71A068BDA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713" y="4141653"/>
                <a:ext cx="460587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DCB86253-153F-EF34-D617-2B3F22A01FAC}"/>
                  </a:ext>
                </a:extLst>
              </p:cNvPr>
              <p:cNvSpPr txBox="1"/>
              <p:nvPr/>
            </p:nvSpPr>
            <p:spPr>
              <a:xfrm>
                <a:off x="7277230" y="2932514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DCB86253-153F-EF34-D617-2B3F22A01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30" y="2932514"/>
                <a:ext cx="460587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B2216744-7C05-1FD6-A8ED-EF328976E5B6}"/>
                  </a:ext>
                </a:extLst>
              </p:cNvPr>
              <p:cNvSpPr txBox="1"/>
              <p:nvPr/>
            </p:nvSpPr>
            <p:spPr>
              <a:xfrm>
                <a:off x="8582952" y="300389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B2216744-7C05-1FD6-A8ED-EF328976E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952" y="3003892"/>
                <a:ext cx="779339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4E065367-ED10-0074-D919-09C2764CC19B}"/>
                  </a:ext>
                </a:extLst>
              </p:cNvPr>
              <p:cNvSpPr txBox="1"/>
              <p:nvPr/>
            </p:nvSpPr>
            <p:spPr>
              <a:xfrm>
                <a:off x="8574929" y="4093637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4E065367-ED10-0074-D919-09C2764CC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4929" y="4093637"/>
                <a:ext cx="779339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90266A3-545E-BB9E-487F-3A078E427F4B}"/>
                  </a:ext>
                </a:extLst>
              </p:cNvPr>
              <p:cNvSpPr txBox="1"/>
              <p:nvPr/>
            </p:nvSpPr>
            <p:spPr>
              <a:xfrm>
                <a:off x="1628361" y="4141653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90266A3-545E-BB9E-487F-3A078E427F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361" y="4141653"/>
                <a:ext cx="460587" cy="461665"/>
              </a:xfrm>
              <a:prstGeom prst="rect">
                <a:avLst/>
              </a:prstGeom>
              <a:blipFill>
                <a:blip r:embed="rId7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2BC0CA01-84C6-7C54-2C77-200E9F572A50}"/>
                  </a:ext>
                </a:extLst>
              </p:cNvPr>
              <p:cNvSpPr txBox="1"/>
              <p:nvPr/>
            </p:nvSpPr>
            <p:spPr>
              <a:xfrm>
                <a:off x="1631878" y="2932514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2BC0CA01-84C6-7C54-2C77-200E9F572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878" y="2932514"/>
                <a:ext cx="460587" cy="461665"/>
              </a:xfrm>
              <a:prstGeom prst="rect">
                <a:avLst/>
              </a:prstGeom>
              <a:blipFill>
                <a:blip r:embed="rId8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BCA596E-1569-C763-4BD6-FA85DF0E359A}"/>
                  </a:ext>
                </a:extLst>
              </p:cNvPr>
              <p:cNvSpPr txBox="1"/>
              <p:nvPr/>
            </p:nvSpPr>
            <p:spPr>
              <a:xfrm>
                <a:off x="2894550" y="2694885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DBCA596E-1569-C763-4BD6-FA85DF0E3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550" y="2694885"/>
                <a:ext cx="779339" cy="47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C2092996-B6C9-C36E-B7F7-ADDC5DEC159D}"/>
                  </a:ext>
                </a:extLst>
              </p:cNvPr>
              <p:cNvSpPr txBox="1"/>
              <p:nvPr/>
            </p:nvSpPr>
            <p:spPr>
              <a:xfrm>
                <a:off x="2347299" y="3308145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C2092996-B6C9-C36E-B7F7-ADDC5DEC1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299" y="3308145"/>
                <a:ext cx="779339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20FE9645-C377-BA12-2C9A-D7973060E6B1}"/>
                  </a:ext>
                </a:extLst>
              </p:cNvPr>
              <p:cNvSpPr txBox="1"/>
              <p:nvPr/>
            </p:nvSpPr>
            <p:spPr>
              <a:xfrm>
                <a:off x="2348222" y="3677580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20FE9645-C377-BA12-2C9A-D7973060E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8222" y="3677580"/>
                <a:ext cx="779339" cy="477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C4ABB281-F26A-D1C3-C87B-70A4F251B584}"/>
                  </a:ext>
                </a:extLst>
              </p:cNvPr>
              <p:cNvSpPr txBox="1"/>
              <p:nvPr/>
            </p:nvSpPr>
            <p:spPr>
              <a:xfrm>
                <a:off x="2894550" y="4261517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C4ABB281-F26A-D1C3-C87B-70A4F251B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4550" y="4261517"/>
                <a:ext cx="779339" cy="4778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CCF8E094-5BD6-F8D3-6410-B0A7D6208C9E}"/>
                  </a:ext>
                </a:extLst>
              </p:cNvPr>
              <p:cNvSpPr txBox="1"/>
              <p:nvPr/>
            </p:nvSpPr>
            <p:spPr>
              <a:xfrm>
                <a:off x="4468383" y="4108075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CCF8E094-5BD6-F8D3-6410-B0A7D6208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383" y="4108075"/>
                <a:ext cx="779339" cy="4778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DFE14D03-A5CB-385F-EC69-3255C1C2ADC8}"/>
                  </a:ext>
                </a:extLst>
              </p:cNvPr>
              <p:cNvSpPr txBox="1"/>
              <p:nvPr/>
            </p:nvSpPr>
            <p:spPr>
              <a:xfrm>
                <a:off x="4468383" y="2912117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DFE14D03-A5CB-385F-EC69-3255C1C2AD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383" y="2912117"/>
                <a:ext cx="779339" cy="4778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F93D389D-1221-FAE1-7431-97DAFCF11B3D}"/>
                  </a:ext>
                </a:extLst>
              </p:cNvPr>
              <p:cNvSpPr txBox="1"/>
              <p:nvPr/>
            </p:nvSpPr>
            <p:spPr>
              <a:xfrm>
                <a:off x="3922450" y="245045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F93D389D-1221-FAE1-7431-97DAFCF11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450" y="2450452"/>
                <a:ext cx="460587" cy="461665"/>
              </a:xfrm>
              <a:prstGeom prst="rect">
                <a:avLst/>
              </a:prstGeom>
              <a:blipFill>
                <a:blip r:embed="rId15"/>
                <a:stretch>
                  <a:fillRect l="-2632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3B120F54-CFBD-4D37-751C-B99CFEF64E21}"/>
                  </a:ext>
                </a:extLst>
              </p:cNvPr>
              <p:cNvSpPr txBox="1"/>
              <p:nvPr/>
            </p:nvSpPr>
            <p:spPr>
              <a:xfrm>
                <a:off x="3922450" y="364960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3B120F54-CFBD-4D37-751C-B99CFEF64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2450" y="3649602"/>
                <a:ext cx="460587" cy="461665"/>
              </a:xfrm>
              <a:prstGeom prst="rect">
                <a:avLst/>
              </a:prstGeom>
              <a:blipFill>
                <a:blip r:embed="rId16"/>
                <a:stretch>
                  <a:fillRect l="-2632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772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6" grpId="0" animBg="1"/>
      <p:bldP spid="47" grpId="0"/>
      <p:bldP spid="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9303B-17A5-F128-3880-6F5F3C7A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 err="1"/>
              <a:t>ReLU</a:t>
            </a:r>
            <a:r>
              <a:rPr kumimoji="1" lang="en" altLang="zh-TW" dirty="0"/>
              <a:t> (Rectified Linear Unit)</a:t>
            </a:r>
            <a:r>
              <a:rPr kumimoji="1" lang="en" altLang="zh-TW" baseline="30000" dirty="0"/>
              <a:t>[1][2]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8EF5DC-AC08-F000-3DF0-61CA6117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093320-BEC5-D6E2-28EC-9A530C34C203}"/>
              </a:ext>
            </a:extLst>
          </p:cNvPr>
          <p:cNvSpPr txBox="1"/>
          <p:nvPr/>
        </p:nvSpPr>
        <p:spPr>
          <a:xfrm>
            <a:off x="653143" y="1868198"/>
            <a:ext cx="5459185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solidFill>
                  <a:srgbClr val="FF0000"/>
                </a:solidFill>
              </a:rPr>
              <a:t>Non-linear</a:t>
            </a:r>
            <a:r>
              <a:rPr kumimoji="1" lang="en-US" altLang="zh-TW" sz="2800" dirty="0"/>
              <a:t> transformation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Negative values will be transformed to zeros.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Positive values remain their original ones.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D4E9E7D-F17C-9B88-81EC-B9C6997500AA}"/>
              </a:ext>
            </a:extLst>
          </p:cNvPr>
          <p:cNvSpPr txBox="1"/>
          <p:nvPr/>
        </p:nvSpPr>
        <p:spPr>
          <a:xfrm>
            <a:off x="852678" y="6184727"/>
            <a:ext cx="7495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200" dirty="0"/>
              <a:t>[1] Jarrett, Kevin, et al. "What is the best multi-stage architecture for object recognition?." ICCV 2009.</a:t>
            </a:r>
          </a:p>
          <a:p>
            <a:r>
              <a:rPr kumimoji="1" lang="en-US" altLang="zh-TW" sz="1200" dirty="0"/>
              <a:t>[2] Nair, Vinod, and Geoffrey E. Hinton. "Rectified linear units improve restricted </a:t>
            </a:r>
            <a:r>
              <a:rPr kumimoji="1" lang="en-US" altLang="zh-TW" sz="1200" dirty="0" err="1"/>
              <a:t>boltzmann</a:t>
            </a:r>
            <a:r>
              <a:rPr kumimoji="1" lang="en-US" altLang="zh-TW" sz="1200" dirty="0"/>
              <a:t> machines." ICML 2010.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A69200-61DE-1CEB-561F-40B1A5B16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847" y="1975920"/>
            <a:ext cx="4819268" cy="369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505FCF2-D039-D697-2C56-B831D46825A2}"/>
              </a:ext>
            </a:extLst>
          </p:cNvPr>
          <p:cNvSpPr txBox="1"/>
          <p:nvPr/>
        </p:nvSpPr>
        <p:spPr>
          <a:xfrm>
            <a:off x="6112328" y="5718251"/>
            <a:ext cx="431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paperswithcode.com</a:t>
            </a:r>
            <a:r>
              <a:rPr kumimoji="1" lang="en-US" altLang="zh-TW" sz="1400" dirty="0"/>
              <a:t>/method/</a:t>
            </a:r>
            <a:r>
              <a:rPr kumimoji="1" lang="en-US" altLang="zh-TW" sz="1400" dirty="0" err="1"/>
              <a:t>relu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35025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38C4694-06DF-5A70-CF08-2CC86DC77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為什麼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ReLU</a:t>
            </a:r>
            <a:r>
              <a:rPr kumimoji="1" lang="en-US" altLang="zh-TW" dirty="0"/>
              <a:t> </a:t>
            </a:r>
            <a:r>
              <a:rPr kumimoji="1" lang="zh-TW" altLang="en-US" dirty="0"/>
              <a:t>是非線性函數？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0E936E-97C1-2A48-B17B-C227648CA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線性函數需要有疊加性：</a:t>
            </a:r>
            <a:r>
              <a:rPr kumimoji="1" lang="en-US" altLang="zh-TW" dirty="0"/>
              <a:t>f(</a:t>
            </a:r>
            <a:r>
              <a:rPr kumimoji="1" lang="en-US" altLang="zh-TW" dirty="0" err="1"/>
              <a:t>x+y</a:t>
            </a:r>
            <a:r>
              <a:rPr kumimoji="1" lang="en-US" altLang="zh-TW" dirty="0"/>
              <a:t>) = f(x) + f(y)</a:t>
            </a:r>
            <a:r>
              <a:rPr kumimoji="1" lang="zh-TW" altLang="en-US" dirty="0"/>
              <a:t> 與齊次性：</a:t>
            </a:r>
            <a:r>
              <a:rPr kumimoji="1" lang="en-US" altLang="zh-TW" dirty="0"/>
              <a:t>f(ax) = a*f(x)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假設 </a:t>
            </a:r>
            <a:r>
              <a:rPr kumimoji="1" lang="en-US" altLang="zh-TW" dirty="0" err="1"/>
              <a:t>ReLU</a:t>
            </a:r>
            <a:r>
              <a:rPr kumimoji="1" lang="en-US" altLang="zh-TW" dirty="0"/>
              <a:t> </a:t>
            </a:r>
            <a:r>
              <a:rPr kumimoji="1" lang="zh-TW" altLang="en-US" dirty="0"/>
              <a:t>為</a:t>
            </a:r>
            <a:r>
              <a:rPr kumimoji="1" lang="en-US" altLang="zh-TW" dirty="0"/>
              <a:t> f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r>
              <a:rPr kumimoji="1" lang="zh-TW" altLang="en-US" dirty="0"/>
              <a:t>左式：</a:t>
            </a:r>
            <a:r>
              <a:rPr kumimoji="1" lang="en-US" altLang="zh-TW" dirty="0"/>
              <a:t>f(1+(-1)) = f(0) = 0</a:t>
            </a:r>
            <a:endParaRPr kumimoji="1" lang="zh-TW" altLang="en-US" dirty="0"/>
          </a:p>
          <a:p>
            <a:r>
              <a:rPr kumimoji="1" lang="zh-TW" altLang="en-US" dirty="0"/>
              <a:t>右式：</a:t>
            </a:r>
            <a:r>
              <a:rPr kumimoji="1" lang="en-US" altLang="zh-TW" dirty="0"/>
              <a:t>f(1) + f(-1) = 1 + 0 = 1</a:t>
            </a:r>
          </a:p>
          <a:p>
            <a:endParaRPr kumimoji="1" lang="en-US" altLang="zh-TW" dirty="0"/>
          </a:p>
          <a:p>
            <a:r>
              <a:rPr kumimoji="1" lang="zh-TW" altLang="en-US" dirty="0"/>
              <a:t>左式與右式不符合，故 </a:t>
            </a:r>
            <a:r>
              <a:rPr kumimoji="1" lang="en-US" altLang="zh-TW" dirty="0" err="1"/>
              <a:t>ReLU</a:t>
            </a:r>
            <a:r>
              <a:rPr kumimoji="1" lang="zh-TW" altLang="en-US" dirty="0"/>
              <a:t> 為非線性。</a:t>
            </a:r>
            <a:endParaRPr kumimoji="1"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641B90-6B3F-4EA6-35B1-BA9E20E0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67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D129E-768C-B76C-E1B7-8CAC4C21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of MLP for the XOR Problem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64B665-B558-5EB9-FACF-A935F40A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E45AC62-B4AA-F4B5-68D6-7B1E62BBE18A}"/>
              </a:ext>
            </a:extLst>
          </p:cNvPr>
          <p:cNvSpPr/>
          <p:nvPr/>
        </p:nvSpPr>
        <p:spPr>
          <a:xfrm>
            <a:off x="799688" y="1670713"/>
            <a:ext cx="2054572" cy="2090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58" name="表格 6">
            <a:extLst>
              <a:ext uri="{FF2B5EF4-FFF2-40B4-BE49-F238E27FC236}">
                <a16:creationId xmlns:a16="http://schemas.microsoft.com/office/drawing/2014/main" id="{EFFEA2CD-BD4A-3F4E-CC1C-33B10197B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451297"/>
              </p:ext>
            </p:extLst>
          </p:nvPr>
        </p:nvGraphicFramePr>
        <p:xfrm>
          <a:off x="1249560" y="4332952"/>
          <a:ext cx="3439486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4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x1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x2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sp>
        <p:nvSpPr>
          <p:cNvPr id="72" name="文字方塊 71">
            <a:extLst>
              <a:ext uri="{FF2B5EF4-FFF2-40B4-BE49-F238E27FC236}">
                <a16:creationId xmlns:a16="http://schemas.microsoft.com/office/drawing/2014/main" id="{958C2D49-B3B9-9888-C5BC-2E55713EF8DD}"/>
              </a:ext>
            </a:extLst>
          </p:cNvPr>
          <p:cNvSpPr txBox="1"/>
          <p:nvPr/>
        </p:nvSpPr>
        <p:spPr>
          <a:xfrm>
            <a:off x="4919472" y="1517518"/>
            <a:ext cx="140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任一筆資料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C99FAB0C-8A15-3F38-5A8E-850414B91707}"/>
              </a:ext>
            </a:extLst>
          </p:cNvPr>
          <p:cNvSpPr txBox="1"/>
          <p:nvPr/>
        </p:nvSpPr>
        <p:spPr>
          <a:xfrm>
            <a:off x="6853362" y="6119826"/>
            <a:ext cx="235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Element-wise summation with bias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CE6DEA6A-6A79-207E-4D1E-E8DA6597D89D}"/>
              </a:ext>
            </a:extLst>
          </p:cNvPr>
          <p:cNvSpPr txBox="1"/>
          <p:nvPr/>
        </p:nvSpPr>
        <p:spPr>
          <a:xfrm>
            <a:off x="7674503" y="1504332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44E13A3-39CD-8236-E1B6-BF9246C3B505}"/>
              </a:ext>
            </a:extLst>
          </p:cNvPr>
          <p:cNvSpPr txBox="1"/>
          <p:nvPr/>
        </p:nvSpPr>
        <p:spPr>
          <a:xfrm>
            <a:off x="8675518" y="1504332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40916D7-1098-38B6-7291-EC4D4961A3F0}"/>
              </a:ext>
            </a:extLst>
          </p:cNvPr>
          <p:cNvSpPr txBox="1"/>
          <p:nvPr/>
        </p:nvSpPr>
        <p:spPr>
          <a:xfrm>
            <a:off x="7674503" y="2391819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46207C5-2E34-FD92-5177-664BAE5C9364}"/>
              </a:ext>
            </a:extLst>
          </p:cNvPr>
          <p:cNvSpPr txBox="1"/>
          <p:nvPr/>
        </p:nvSpPr>
        <p:spPr>
          <a:xfrm>
            <a:off x="8676819" y="2400037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FFE5CAA0-4D31-C5E0-B4D9-3F08E52087F8}"/>
              </a:ext>
            </a:extLst>
          </p:cNvPr>
          <p:cNvSpPr txBox="1"/>
          <p:nvPr/>
        </p:nvSpPr>
        <p:spPr>
          <a:xfrm>
            <a:off x="9687962" y="1609280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319E4B8D-E700-D5A5-0905-FEBEBD943539}"/>
              </a:ext>
            </a:extLst>
          </p:cNvPr>
          <p:cNvSpPr txBox="1"/>
          <p:nvPr/>
        </p:nvSpPr>
        <p:spPr>
          <a:xfrm>
            <a:off x="10346497" y="1609904"/>
            <a:ext cx="48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-1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E4447AA6-340D-3547-B839-E633185C91D6}"/>
              </a:ext>
            </a:extLst>
          </p:cNvPr>
          <p:cNvCxnSpPr>
            <a:cxnSpLocks/>
          </p:cNvCxnSpPr>
          <p:nvPr/>
        </p:nvCxnSpPr>
        <p:spPr>
          <a:xfrm flipH="1">
            <a:off x="6322618" y="3950208"/>
            <a:ext cx="2352900" cy="7040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橢圓 54">
            <a:extLst>
              <a:ext uri="{FF2B5EF4-FFF2-40B4-BE49-F238E27FC236}">
                <a16:creationId xmlns:a16="http://schemas.microsoft.com/office/drawing/2014/main" id="{04F8BD81-2238-00F6-AE36-993C5BA0225A}"/>
              </a:ext>
            </a:extLst>
          </p:cNvPr>
          <p:cNvSpPr/>
          <p:nvPr/>
        </p:nvSpPr>
        <p:spPr>
          <a:xfrm>
            <a:off x="1354582" y="18072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1104EB73-E29C-6C75-C9CA-1423153AD77D}"/>
              </a:ext>
            </a:extLst>
          </p:cNvPr>
          <p:cNvSpPr/>
          <p:nvPr/>
        </p:nvSpPr>
        <p:spPr>
          <a:xfrm>
            <a:off x="1354582" y="29995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7F4F13A2-70A8-C200-543B-6599F5BE488A}"/>
              </a:ext>
            </a:extLst>
          </p:cNvPr>
          <p:cNvCxnSpPr>
            <a:cxnSpLocks/>
            <a:stCxn id="55" idx="6"/>
            <a:endCxn id="62" idx="2"/>
          </p:cNvCxnSpPr>
          <p:nvPr/>
        </p:nvCxnSpPr>
        <p:spPr>
          <a:xfrm>
            <a:off x="1926082" y="2093020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06703C3E-E897-E20B-6AA6-73D2A89C8BAF}"/>
              </a:ext>
            </a:extLst>
          </p:cNvPr>
          <p:cNvCxnSpPr>
            <a:cxnSpLocks/>
            <a:stCxn id="56" idx="6"/>
            <a:endCxn id="60" idx="2"/>
          </p:cNvCxnSpPr>
          <p:nvPr/>
        </p:nvCxnSpPr>
        <p:spPr>
          <a:xfrm flipV="1">
            <a:off x="1926082" y="2094407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橢圓 59">
            <a:extLst>
              <a:ext uri="{FF2B5EF4-FFF2-40B4-BE49-F238E27FC236}">
                <a16:creationId xmlns:a16="http://schemas.microsoft.com/office/drawing/2014/main" id="{93FB1344-1D9E-145D-2E85-BA29FB02FF4D}"/>
              </a:ext>
            </a:extLst>
          </p:cNvPr>
          <p:cNvSpPr/>
          <p:nvPr/>
        </p:nvSpPr>
        <p:spPr>
          <a:xfrm>
            <a:off x="3103372" y="180865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2" name="橢圓 61">
            <a:extLst>
              <a:ext uri="{FF2B5EF4-FFF2-40B4-BE49-F238E27FC236}">
                <a16:creationId xmlns:a16="http://schemas.microsoft.com/office/drawing/2014/main" id="{597017C3-90E9-3708-3A62-500EFEE9DE77}"/>
              </a:ext>
            </a:extLst>
          </p:cNvPr>
          <p:cNvSpPr/>
          <p:nvPr/>
        </p:nvSpPr>
        <p:spPr>
          <a:xfrm>
            <a:off x="3091942" y="299414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2674C442-2833-29EA-DC5D-7AC48E2228A5}"/>
              </a:ext>
            </a:extLst>
          </p:cNvPr>
          <p:cNvCxnSpPr>
            <a:cxnSpLocks/>
            <a:stCxn id="55" idx="6"/>
            <a:endCxn id="60" idx="2"/>
          </p:cNvCxnSpPr>
          <p:nvPr/>
        </p:nvCxnSpPr>
        <p:spPr>
          <a:xfrm>
            <a:off x="1926082" y="2093020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D0A9AE92-0F38-C6A9-2AE2-DDF6906CECF1}"/>
              </a:ext>
            </a:extLst>
          </p:cNvPr>
          <p:cNvCxnSpPr>
            <a:cxnSpLocks/>
            <a:stCxn id="56" idx="6"/>
            <a:endCxn id="62" idx="2"/>
          </p:cNvCxnSpPr>
          <p:nvPr/>
        </p:nvCxnSpPr>
        <p:spPr>
          <a:xfrm flipV="1">
            <a:off x="1926082" y="3279890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橢圓 64">
            <a:extLst>
              <a:ext uri="{FF2B5EF4-FFF2-40B4-BE49-F238E27FC236}">
                <a16:creationId xmlns:a16="http://schemas.microsoft.com/office/drawing/2014/main" id="{C0A1A790-6568-FCC9-01CC-38A15C00A95C}"/>
              </a:ext>
            </a:extLst>
          </p:cNvPr>
          <p:cNvSpPr/>
          <p:nvPr/>
        </p:nvSpPr>
        <p:spPr>
          <a:xfrm>
            <a:off x="4179316" y="238015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D37F2D83-7E20-1B2A-FA2D-0E4A1D9365BC}"/>
              </a:ext>
            </a:extLst>
          </p:cNvPr>
          <p:cNvCxnSpPr>
            <a:cxnSpLocks/>
            <a:stCxn id="60" idx="6"/>
            <a:endCxn id="65" idx="2"/>
          </p:cNvCxnSpPr>
          <p:nvPr/>
        </p:nvCxnSpPr>
        <p:spPr>
          <a:xfrm>
            <a:off x="3674872" y="2094407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1CA50234-BBED-6737-BDCA-8F2786731490}"/>
              </a:ext>
            </a:extLst>
          </p:cNvPr>
          <p:cNvCxnSpPr>
            <a:cxnSpLocks/>
            <a:stCxn id="62" idx="6"/>
            <a:endCxn id="65" idx="2"/>
          </p:cNvCxnSpPr>
          <p:nvPr/>
        </p:nvCxnSpPr>
        <p:spPr>
          <a:xfrm flipV="1">
            <a:off x="3663442" y="2665907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604A1C4A-E461-AE05-5A2B-193CDCEB0468}"/>
              </a:ext>
            </a:extLst>
          </p:cNvPr>
          <p:cNvCxnSpPr/>
          <p:nvPr/>
        </p:nvCxnSpPr>
        <p:spPr>
          <a:xfrm>
            <a:off x="3154862" y="218740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86402C8C-A93A-F288-893A-3BB1C640711C}"/>
              </a:ext>
            </a:extLst>
          </p:cNvPr>
          <p:cNvCxnSpPr>
            <a:cxnSpLocks/>
          </p:cNvCxnSpPr>
          <p:nvPr/>
        </p:nvCxnSpPr>
        <p:spPr>
          <a:xfrm flipV="1">
            <a:off x="3415030" y="195880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E5919EF7-A6D4-3355-98D0-9B29DCB6687D}"/>
              </a:ext>
            </a:extLst>
          </p:cNvPr>
          <p:cNvCxnSpPr/>
          <p:nvPr/>
        </p:nvCxnSpPr>
        <p:spPr>
          <a:xfrm>
            <a:off x="3148004" y="338306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E14022B9-5E03-97FA-E367-E4E6235F60A9}"/>
              </a:ext>
            </a:extLst>
          </p:cNvPr>
          <p:cNvCxnSpPr>
            <a:cxnSpLocks/>
          </p:cNvCxnSpPr>
          <p:nvPr/>
        </p:nvCxnSpPr>
        <p:spPr>
          <a:xfrm flipV="1">
            <a:off x="3408172" y="315446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C42CE4CF-66E6-E9C7-9217-26B5F4E10237}"/>
                  </a:ext>
                </a:extLst>
              </p:cNvPr>
              <p:cNvSpPr txBox="1"/>
              <p:nvPr/>
            </p:nvSpPr>
            <p:spPr>
              <a:xfrm>
                <a:off x="860773" y="3058520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C42CE4CF-66E6-E9C7-9217-26B5F4E10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73" y="3058520"/>
                <a:ext cx="460587" cy="461665"/>
              </a:xfrm>
              <a:prstGeom prst="rect">
                <a:avLst/>
              </a:prstGeom>
              <a:blipFill>
                <a:blip r:embed="rId1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608BD519-0F0B-17C7-6ACD-9A6BCB800917}"/>
                  </a:ext>
                </a:extLst>
              </p:cNvPr>
              <p:cNvSpPr txBox="1"/>
              <p:nvPr/>
            </p:nvSpPr>
            <p:spPr>
              <a:xfrm>
                <a:off x="864290" y="1849381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608BD519-0F0B-17C7-6ACD-9A6BCB800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90" y="1849381"/>
                <a:ext cx="460587" cy="461665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B6CDE3E8-ED12-E6B0-2E5F-E40EE9D20DDF}"/>
                  </a:ext>
                </a:extLst>
              </p:cNvPr>
              <p:cNvSpPr txBox="1"/>
              <p:nvPr/>
            </p:nvSpPr>
            <p:spPr>
              <a:xfrm>
                <a:off x="2126962" y="161175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B6CDE3E8-ED12-E6B0-2E5F-E40EE9D20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962" y="1611752"/>
                <a:ext cx="779339" cy="4778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8D2AA898-35A4-CB6C-3295-92C5E71F581A}"/>
                  </a:ext>
                </a:extLst>
              </p:cNvPr>
              <p:cNvSpPr txBox="1"/>
              <p:nvPr/>
            </p:nvSpPr>
            <p:spPr>
              <a:xfrm>
                <a:off x="1579711" y="222501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8D2AA898-35A4-CB6C-3295-92C5E71F58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711" y="2225012"/>
                <a:ext cx="779339" cy="4778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DCD67899-F45A-A78F-3A20-4673700FE516}"/>
                  </a:ext>
                </a:extLst>
              </p:cNvPr>
              <p:cNvSpPr txBox="1"/>
              <p:nvPr/>
            </p:nvSpPr>
            <p:spPr>
              <a:xfrm>
                <a:off x="1580634" y="2594447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文字方塊 79">
                <a:extLst>
                  <a:ext uri="{FF2B5EF4-FFF2-40B4-BE49-F238E27FC236}">
                    <a16:creationId xmlns:a16="http://schemas.microsoft.com/office/drawing/2014/main" id="{DCD67899-F45A-A78F-3A20-4673700FE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634" y="2594447"/>
                <a:ext cx="779339" cy="4778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2A05C95D-D012-4839-D72C-B1D9E056C1D3}"/>
                  </a:ext>
                </a:extLst>
              </p:cNvPr>
              <p:cNvSpPr txBox="1"/>
              <p:nvPr/>
            </p:nvSpPr>
            <p:spPr>
              <a:xfrm>
                <a:off x="2126962" y="3178384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2A05C95D-D012-4839-D72C-B1D9E056C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962" y="3178384"/>
                <a:ext cx="779339" cy="47788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09BC6D25-8A4E-5DF2-2261-B57DCD1918E2}"/>
                  </a:ext>
                </a:extLst>
              </p:cNvPr>
              <p:cNvSpPr txBox="1"/>
              <p:nvPr/>
            </p:nvSpPr>
            <p:spPr>
              <a:xfrm>
                <a:off x="3700795" y="302494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09BC6D25-8A4E-5DF2-2261-B57DCD191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95" y="3024942"/>
                <a:ext cx="779339" cy="47788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0899300-6806-A59E-6B26-C20C8C442EB4}"/>
                  </a:ext>
                </a:extLst>
              </p:cNvPr>
              <p:cNvSpPr txBox="1"/>
              <p:nvPr/>
            </p:nvSpPr>
            <p:spPr>
              <a:xfrm>
                <a:off x="3700795" y="1828984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20899300-6806-A59E-6B26-C20C8C442E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95" y="1828984"/>
                <a:ext cx="779339" cy="4778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B83A6F36-AA3A-454C-7353-CD58D0164541}"/>
                  </a:ext>
                </a:extLst>
              </p:cNvPr>
              <p:cNvSpPr txBox="1"/>
              <p:nvPr/>
            </p:nvSpPr>
            <p:spPr>
              <a:xfrm>
                <a:off x="3154862" y="2566469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B83A6F36-AA3A-454C-7353-CD58D0164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862" y="2566469"/>
                <a:ext cx="460587" cy="461665"/>
              </a:xfrm>
              <a:prstGeom prst="rect">
                <a:avLst/>
              </a:prstGeom>
              <a:blipFill>
                <a:blip r:embed="rId20"/>
                <a:stretch>
                  <a:fillRect l="-540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FAC090AF-2877-476D-0477-305C21AFC03A}"/>
                  </a:ext>
                </a:extLst>
              </p:cNvPr>
              <p:cNvSpPr txBox="1"/>
              <p:nvPr/>
            </p:nvSpPr>
            <p:spPr>
              <a:xfrm>
                <a:off x="5637627" y="1838529"/>
                <a:ext cx="14321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FAC090AF-2877-476D-0477-305C21AFC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627" y="1838529"/>
                <a:ext cx="1432134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F3C6C43-0657-41EB-10B8-70CA3674E89D}"/>
                  </a:ext>
                </a:extLst>
              </p:cNvPr>
              <p:cNvSpPr txBox="1"/>
              <p:nvPr/>
            </p:nvSpPr>
            <p:spPr>
              <a:xfrm>
                <a:off x="6672386" y="1688998"/>
                <a:ext cx="3048000" cy="842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EF3C6C43-0657-41EB-10B8-70CA3674E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2386" y="1688998"/>
                <a:ext cx="3048000" cy="84209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3F0FAC1-C88A-125C-CBA3-7990C2E573D1}"/>
                  </a:ext>
                </a:extLst>
              </p:cNvPr>
              <p:cNvSpPr txBox="1"/>
              <p:nvPr/>
            </p:nvSpPr>
            <p:spPr>
              <a:xfrm>
                <a:off x="8931843" y="1820791"/>
                <a:ext cx="231911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3F0FAC1-C88A-125C-CBA3-7990C2E57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1843" y="1820791"/>
                <a:ext cx="2319116" cy="523220"/>
              </a:xfrm>
              <a:prstGeom prst="rect">
                <a:avLst/>
              </a:prstGeom>
              <a:blipFill>
                <a:blip r:embed="rId2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8C00695-0F8C-2436-76A9-EBD6E6D95775}"/>
                  </a:ext>
                </a:extLst>
              </p:cNvPr>
              <p:cNvSpPr txBox="1"/>
              <p:nvPr/>
            </p:nvSpPr>
            <p:spPr>
              <a:xfrm>
                <a:off x="4813955" y="2724418"/>
                <a:ext cx="6096000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8C00695-0F8C-2436-76A9-EBD6E6D957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955" y="2724418"/>
                <a:ext cx="6096000" cy="1588320"/>
              </a:xfrm>
              <a:prstGeom prst="rect">
                <a:avLst/>
              </a:prstGeom>
              <a:blipFill>
                <a:blip r:embed="rId2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0D57EBD-CFC6-3ACD-7AD6-270255502734}"/>
                  </a:ext>
                </a:extLst>
              </p:cNvPr>
              <p:cNvSpPr txBox="1"/>
              <p:nvPr/>
            </p:nvSpPr>
            <p:spPr>
              <a:xfrm>
                <a:off x="5110286" y="4591491"/>
                <a:ext cx="6096000" cy="1591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10D57EBD-CFC6-3ACD-7AD6-2702555027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0286" y="4591491"/>
                <a:ext cx="6096000" cy="1591141"/>
              </a:xfrm>
              <a:prstGeom prst="rect">
                <a:avLst/>
              </a:prstGeom>
              <a:blipFill>
                <a:blip r:embed="rId25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5B281C5-0553-F39B-FDA4-B6F133A620AE}"/>
                  </a:ext>
                </a:extLst>
              </p:cNvPr>
              <p:cNvSpPr txBox="1"/>
              <p:nvPr/>
            </p:nvSpPr>
            <p:spPr>
              <a:xfrm>
                <a:off x="3181168" y="1358297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B5B281C5-0553-F39B-FDA4-B6F133A620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168" y="1358297"/>
                <a:ext cx="460587" cy="461665"/>
              </a:xfrm>
              <a:prstGeom prst="rect">
                <a:avLst/>
              </a:prstGeom>
              <a:blipFill>
                <a:blip r:embed="rId26"/>
                <a:stretch>
                  <a:fillRect l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55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8" grpId="0"/>
      <p:bldP spid="81" grpId="0"/>
      <p:bldP spid="82" grpId="0"/>
      <p:bldP spid="83" grpId="0"/>
      <p:bldP spid="84" grpId="0"/>
      <p:bldP spid="85" grpId="0"/>
      <p:bldP spid="86" grpId="0"/>
      <p:bldP spid="7" grpId="0"/>
      <p:bldP spid="9" grpId="0"/>
      <p:bldP spid="11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D129E-768C-B76C-E1B7-8CAC4C21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of MLP for the XOR Problem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64B665-B558-5EB9-FACF-A935F40A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E45AC62-B4AA-F4B5-68D6-7B1E62BBE18A}"/>
              </a:ext>
            </a:extLst>
          </p:cNvPr>
          <p:cNvSpPr/>
          <p:nvPr/>
        </p:nvSpPr>
        <p:spPr>
          <a:xfrm>
            <a:off x="3032712" y="1444654"/>
            <a:ext cx="698501" cy="2306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C99FAB0C-8A15-3F38-5A8E-850414B91707}"/>
              </a:ext>
            </a:extLst>
          </p:cNvPr>
          <p:cNvSpPr txBox="1"/>
          <p:nvPr/>
        </p:nvSpPr>
        <p:spPr>
          <a:xfrm>
            <a:off x="7175884" y="2346300"/>
            <a:ext cx="1027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 err="1">
                <a:solidFill>
                  <a:srgbClr val="FF0000"/>
                </a:solidFill>
              </a:rPr>
              <a:t>ReLU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D8F0A-341C-FB7D-79E8-6CF99D0A3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62" y="4332222"/>
            <a:ext cx="2593199" cy="198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AF6EB47C-17B0-3498-D474-4A7148560CFC}"/>
              </a:ext>
            </a:extLst>
          </p:cNvPr>
          <p:cNvSpPr txBox="1"/>
          <p:nvPr/>
        </p:nvSpPr>
        <p:spPr>
          <a:xfrm>
            <a:off x="1214707" y="6318502"/>
            <a:ext cx="2983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Figure source: https://</a:t>
            </a:r>
            <a:r>
              <a:rPr kumimoji="1" lang="en-US" altLang="zh-TW" sz="1200" dirty="0" err="1"/>
              <a:t>paperswithcode.com</a:t>
            </a:r>
            <a:r>
              <a:rPr kumimoji="1" lang="en-US" altLang="zh-TW" sz="1200" dirty="0"/>
              <a:t>/method/</a:t>
            </a:r>
            <a:r>
              <a:rPr kumimoji="1" lang="en-US" altLang="zh-TW" sz="1200" dirty="0" err="1"/>
              <a:t>relu</a:t>
            </a:r>
            <a:endParaRPr kumimoji="1" lang="zh-TW" altLang="en-US" sz="1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76EF5C4-94A8-22C8-926D-5CAE9E575046}"/>
              </a:ext>
            </a:extLst>
          </p:cNvPr>
          <p:cNvSpPr txBox="1"/>
          <p:nvPr/>
        </p:nvSpPr>
        <p:spPr>
          <a:xfrm>
            <a:off x="1177642" y="3838862"/>
            <a:ext cx="33333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>
                <a:solidFill>
                  <a:srgbClr val="FF0000"/>
                </a:solidFill>
              </a:rPr>
              <a:t>ReLU</a:t>
            </a:r>
            <a:r>
              <a:rPr kumimoji="1" lang="en-US" altLang="zh-TW" sz="2000" dirty="0">
                <a:solidFill>
                  <a:srgbClr val="FF0000"/>
                </a:solidFill>
              </a:rPr>
              <a:t> (Rectified Linear Unit)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26A1E326-E8DF-7B93-1064-C0FBE14DFD5F}"/>
              </a:ext>
            </a:extLst>
          </p:cNvPr>
          <p:cNvCxnSpPr/>
          <p:nvPr/>
        </p:nvCxnSpPr>
        <p:spPr>
          <a:xfrm>
            <a:off x="6812280" y="2780533"/>
            <a:ext cx="17446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68ED48AD-A321-0635-D229-B7A39824A9CB}"/>
                  </a:ext>
                </a:extLst>
              </p:cNvPr>
              <p:cNvSpPr txBox="1"/>
              <p:nvPr/>
            </p:nvSpPr>
            <p:spPr>
              <a:xfrm>
                <a:off x="4847899" y="1908687"/>
                <a:ext cx="2504063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68ED48AD-A321-0635-D229-B7A39824A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7899" y="1908687"/>
                <a:ext cx="2504063" cy="1588320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CB38E4DD-5C76-E2BE-2B24-9C16B7934526}"/>
                  </a:ext>
                </a:extLst>
              </p:cNvPr>
              <p:cNvSpPr txBox="1"/>
              <p:nvPr/>
            </p:nvSpPr>
            <p:spPr>
              <a:xfrm>
                <a:off x="8362635" y="1908687"/>
                <a:ext cx="1575526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CB38E4DD-5C76-E2BE-2B24-9C16B7934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2635" y="1908687"/>
                <a:ext cx="1575526" cy="1588320"/>
              </a:xfrm>
              <a:prstGeom prst="rect">
                <a:avLst/>
              </a:prstGeom>
              <a:blipFill>
                <a:blip r:embed="rId4"/>
                <a:stretch>
                  <a:fillRect b="-103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橢圓 38">
            <a:extLst>
              <a:ext uri="{FF2B5EF4-FFF2-40B4-BE49-F238E27FC236}">
                <a16:creationId xmlns:a16="http://schemas.microsoft.com/office/drawing/2014/main" id="{F1599DAB-C9C2-F36B-EA44-E1C211A681D5}"/>
              </a:ext>
            </a:extLst>
          </p:cNvPr>
          <p:cNvSpPr/>
          <p:nvPr/>
        </p:nvSpPr>
        <p:spPr>
          <a:xfrm>
            <a:off x="1354582" y="18072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橢圓 39">
            <a:extLst>
              <a:ext uri="{FF2B5EF4-FFF2-40B4-BE49-F238E27FC236}">
                <a16:creationId xmlns:a16="http://schemas.microsoft.com/office/drawing/2014/main" id="{E4C15EDA-6EC7-B174-A418-0D44BE5E37A6}"/>
              </a:ext>
            </a:extLst>
          </p:cNvPr>
          <p:cNvSpPr/>
          <p:nvPr/>
        </p:nvSpPr>
        <p:spPr>
          <a:xfrm>
            <a:off x="1354582" y="29995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536AC2EF-44EC-ED68-7FE9-66861839D1D5}"/>
              </a:ext>
            </a:extLst>
          </p:cNvPr>
          <p:cNvCxnSpPr>
            <a:cxnSpLocks/>
            <a:stCxn id="39" idx="6"/>
            <a:endCxn id="44" idx="2"/>
          </p:cNvCxnSpPr>
          <p:nvPr/>
        </p:nvCxnSpPr>
        <p:spPr>
          <a:xfrm>
            <a:off x="1926082" y="2093020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140FE9FA-C1B7-8CD1-C320-0AD456041585}"/>
              </a:ext>
            </a:extLst>
          </p:cNvPr>
          <p:cNvCxnSpPr>
            <a:cxnSpLocks/>
            <a:stCxn id="40" idx="6"/>
            <a:endCxn id="43" idx="2"/>
          </p:cNvCxnSpPr>
          <p:nvPr/>
        </p:nvCxnSpPr>
        <p:spPr>
          <a:xfrm flipV="1">
            <a:off x="1926082" y="2094407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橢圓 42">
            <a:extLst>
              <a:ext uri="{FF2B5EF4-FFF2-40B4-BE49-F238E27FC236}">
                <a16:creationId xmlns:a16="http://schemas.microsoft.com/office/drawing/2014/main" id="{9DD01499-7E47-5C73-732F-77CE501ED992}"/>
              </a:ext>
            </a:extLst>
          </p:cNvPr>
          <p:cNvSpPr/>
          <p:nvPr/>
        </p:nvSpPr>
        <p:spPr>
          <a:xfrm>
            <a:off x="3103372" y="180865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D86977B4-C22E-798C-82F9-F7FBF7845784}"/>
              </a:ext>
            </a:extLst>
          </p:cNvPr>
          <p:cNvSpPr/>
          <p:nvPr/>
        </p:nvSpPr>
        <p:spPr>
          <a:xfrm>
            <a:off x="3091942" y="299414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9EB00628-20B0-FA1B-BAE6-7B6456FC3ACE}"/>
              </a:ext>
            </a:extLst>
          </p:cNvPr>
          <p:cNvCxnSpPr>
            <a:cxnSpLocks/>
            <a:stCxn id="39" idx="6"/>
            <a:endCxn id="43" idx="2"/>
          </p:cNvCxnSpPr>
          <p:nvPr/>
        </p:nvCxnSpPr>
        <p:spPr>
          <a:xfrm>
            <a:off x="1926082" y="2093020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5FD6E122-A839-1569-FE5E-3F529198E3F4}"/>
              </a:ext>
            </a:extLst>
          </p:cNvPr>
          <p:cNvCxnSpPr>
            <a:cxnSpLocks/>
            <a:stCxn id="40" idx="6"/>
            <a:endCxn id="44" idx="2"/>
          </p:cNvCxnSpPr>
          <p:nvPr/>
        </p:nvCxnSpPr>
        <p:spPr>
          <a:xfrm flipV="1">
            <a:off x="1926082" y="3279890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橢圓 46">
            <a:extLst>
              <a:ext uri="{FF2B5EF4-FFF2-40B4-BE49-F238E27FC236}">
                <a16:creationId xmlns:a16="http://schemas.microsoft.com/office/drawing/2014/main" id="{7A534A76-D4C9-3BDC-98D8-A50352CBBA40}"/>
              </a:ext>
            </a:extLst>
          </p:cNvPr>
          <p:cNvSpPr/>
          <p:nvPr/>
        </p:nvSpPr>
        <p:spPr>
          <a:xfrm>
            <a:off x="4179316" y="238015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18D9B1CC-CAF5-96F4-DEDF-0AD6CA0F0630}"/>
              </a:ext>
            </a:extLst>
          </p:cNvPr>
          <p:cNvCxnSpPr>
            <a:cxnSpLocks/>
            <a:stCxn id="43" idx="6"/>
            <a:endCxn id="47" idx="2"/>
          </p:cNvCxnSpPr>
          <p:nvPr/>
        </p:nvCxnSpPr>
        <p:spPr>
          <a:xfrm>
            <a:off x="3674872" y="2094407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37293ACD-3D04-3930-084B-70DF2BF49868}"/>
              </a:ext>
            </a:extLst>
          </p:cNvPr>
          <p:cNvCxnSpPr>
            <a:cxnSpLocks/>
            <a:stCxn id="44" idx="6"/>
            <a:endCxn id="47" idx="2"/>
          </p:cNvCxnSpPr>
          <p:nvPr/>
        </p:nvCxnSpPr>
        <p:spPr>
          <a:xfrm flipV="1">
            <a:off x="3663442" y="2665907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DAA20F0A-821A-1B60-5B9D-C97409E0B660}"/>
              </a:ext>
            </a:extLst>
          </p:cNvPr>
          <p:cNvCxnSpPr/>
          <p:nvPr/>
        </p:nvCxnSpPr>
        <p:spPr>
          <a:xfrm>
            <a:off x="3154862" y="218740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ED5AB7CA-D490-A49D-1F75-013A52EDE931}"/>
              </a:ext>
            </a:extLst>
          </p:cNvPr>
          <p:cNvCxnSpPr>
            <a:cxnSpLocks/>
          </p:cNvCxnSpPr>
          <p:nvPr/>
        </p:nvCxnSpPr>
        <p:spPr>
          <a:xfrm flipV="1">
            <a:off x="3415030" y="195880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B5AAAC21-C362-6BDC-D0CF-9309A34AE964}"/>
              </a:ext>
            </a:extLst>
          </p:cNvPr>
          <p:cNvCxnSpPr/>
          <p:nvPr/>
        </p:nvCxnSpPr>
        <p:spPr>
          <a:xfrm>
            <a:off x="3148004" y="338306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F137CE96-D4E5-01FC-097B-44E5E8D0C393}"/>
              </a:ext>
            </a:extLst>
          </p:cNvPr>
          <p:cNvCxnSpPr>
            <a:cxnSpLocks/>
          </p:cNvCxnSpPr>
          <p:nvPr/>
        </p:nvCxnSpPr>
        <p:spPr>
          <a:xfrm flipV="1">
            <a:off x="3408172" y="315446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E1258A4B-369E-8FA4-E537-24BED5EE5296}"/>
                  </a:ext>
                </a:extLst>
              </p:cNvPr>
              <p:cNvSpPr txBox="1"/>
              <p:nvPr/>
            </p:nvSpPr>
            <p:spPr>
              <a:xfrm>
                <a:off x="860773" y="3058520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E1258A4B-369E-8FA4-E537-24BED5EE5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73" y="3058520"/>
                <a:ext cx="460587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92C28870-8650-8C37-A73C-5534AD7E125F}"/>
                  </a:ext>
                </a:extLst>
              </p:cNvPr>
              <p:cNvSpPr txBox="1"/>
              <p:nvPr/>
            </p:nvSpPr>
            <p:spPr>
              <a:xfrm>
                <a:off x="864290" y="1849381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5" name="文字方塊 54">
                <a:extLst>
                  <a:ext uri="{FF2B5EF4-FFF2-40B4-BE49-F238E27FC236}">
                    <a16:creationId xmlns:a16="http://schemas.microsoft.com/office/drawing/2014/main" id="{92C28870-8650-8C37-A73C-5534AD7E1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90" y="1849381"/>
                <a:ext cx="460587" cy="461665"/>
              </a:xfrm>
              <a:prstGeom prst="rect">
                <a:avLst/>
              </a:prstGeom>
              <a:blipFill>
                <a:blip r:embed="rId6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CE2CED0-FFCE-A1B8-AF14-3B3A52E7D435}"/>
                  </a:ext>
                </a:extLst>
              </p:cNvPr>
              <p:cNvSpPr txBox="1"/>
              <p:nvPr/>
            </p:nvSpPr>
            <p:spPr>
              <a:xfrm>
                <a:off x="2126962" y="161175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CE2CED0-FFCE-A1B8-AF14-3B3A52E7D4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962" y="1611752"/>
                <a:ext cx="779339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E6426985-C9D4-5D4D-6AE8-449819355B14}"/>
                  </a:ext>
                </a:extLst>
              </p:cNvPr>
              <p:cNvSpPr txBox="1"/>
              <p:nvPr/>
            </p:nvSpPr>
            <p:spPr>
              <a:xfrm>
                <a:off x="1579711" y="222501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E6426985-C9D4-5D4D-6AE8-449819355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711" y="2225012"/>
                <a:ext cx="779339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DFE909E7-9544-CB83-4708-BAC395ECEEC5}"/>
                  </a:ext>
                </a:extLst>
              </p:cNvPr>
              <p:cNvSpPr txBox="1"/>
              <p:nvPr/>
            </p:nvSpPr>
            <p:spPr>
              <a:xfrm>
                <a:off x="1580634" y="2594447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DFE909E7-9544-CB83-4708-BAC395ECE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634" y="2594447"/>
                <a:ext cx="779339" cy="47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2E2D1941-51A4-2B5E-2D08-390FADB6B58B}"/>
                  </a:ext>
                </a:extLst>
              </p:cNvPr>
              <p:cNvSpPr txBox="1"/>
              <p:nvPr/>
            </p:nvSpPr>
            <p:spPr>
              <a:xfrm>
                <a:off x="2126962" y="3178384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2E2D1941-51A4-2B5E-2D08-390FADB6B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962" y="3178384"/>
                <a:ext cx="779339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F5C8AA98-B6A8-E9B8-36A4-7FD80B0FB4EE}"/>
                  </a:ext>
                </a:extLst>
              </p:cNvPr>
              <p:cNvSpPr txBox="1"/>
              <p:nvPr/>
            </p:nvSpPr>
            <p:spPr>
              <a:xfrm>
                <a:off x="3700795" y="302494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F5C8AA98-B6A8-E9B8-36A4-7FD80B0FB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95" y="3024942"/>
                <a:ext cx="779339" cy="4778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9E69FCBB-4B8E-B643-18E0-BAE259F9B363}"/>
                  </a:ext>
                </a:extLst>
              </p:cNvPr>
              <p:cNvSpPr txBox="1"/>
              <p:nvPr/>
            </p:nvSpPr>
            <p:spPr>
              <a:xfrm>
                <a:off x="3700795" y="1828984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9E69FCBB-4B8E-B643-18E0-BAE259F9B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95" y="1828984"/>
                <a:ext cx="779339" cy="4778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538E98D-03D3-98B6-B4C1-F85C88ACACA8}"/>
                  </a:ext>
                </a:extLst>
              </p:cNvPr>
              <p:cNvSpPr txBox="1"/>
              <p:nvPr/>
            </p:nvSpPr>
            <p:spPr>
              <a:xfrm>
                <a:off x="3154862" y="2566469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538E98D-03D3-98B6-B4C1-F85C88ACA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862" y="2566469"/>
                <a:ext cx="460587" cy="461665"/>
              </a:xfrm>
              <a:prstGeom prst="rect">
                <a:avLst/>
              </a:prstGeom>
              <a:blipFill>
                <a:blip r:embed="rId13"/>
                <a:stretch>
                  <a:fillRect l="-540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0A1EF59-6E5E-14A7-BE65-A42F4D9A26A2}"/>
                  </a:ext>
                </a:extLst>
              </p:cNvPr>
              <p:cNvSpPr txBox="1"/>
              <p:nvPr/>
            </p:nvSpPr>
            <p:spPr>
              <a:xfrm>
                <a:off x="3181168" y="1358297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80A1EF59-6E5E-14A7-BE65-A42F4D9A2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168" y="1358297"/>
                <a:ext cx="460587" cy="461665"/>
              </a:xfrm>
              <a:prstGeom prst="rect">
                <a:avLst/>
              </a:prstGeom>
              <a:blipFill>
                <a:blip r:embed="rId14"/>
                <a:stretch>
                  <a:fillRect l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13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8" grpId="0"/>
      <p:bldP spid="26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A59422-F732-6507-5B04-7AF06C32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of MLP for the XOR Problem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8FDB71-4AA6-0CCD-8A72-CE807054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1984910F-113B-9FC4-027C-308E47F50FD1}"/>
              </a:ext>
            </a:extLst>
          </p:cNvPr>
          <p:cNvCxnSpPr/>
          <p:nvPr/>
        </p:nvCxnSpPr>
        <p:spPr>
          <a:xfrm flipV="1">
            <a:off x="1526461" y="2856297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8DF29759-940B-FB9D-A419-62F2A470D1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40674" y="4370510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47B5C2BA-A230-EC7A-4F4F-6A553CCDFEFE}"/>
              </a:ext>
            </a:extLst>
          </p:cNvPr>
          <p:cNvSpPr/>
          <p:nvPr/>
        </p:nvSpPr>
        <p:spPr>
          <a:xfrm>
            <a:off x="3690932" y="5746304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EA1B950D-D464-368D-488D-D81D9547F5BC}"/>
              </a:ext>
            </a:extLst>
          </p:cNvPr>
          <p:cNvSpPr/>
          <p:nvPr/>
        </p:nvSpPr>
        <p:spPr>
          <a:xfrm>
            <a:off x="1388042" y="3406339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10A8F126-C52E-DB2A-7A4A-CAC12DF4AB0D}"/>
              </a:ext>
            </a:extLst>
          </p:cNvPr>
          <p:cNvSpPr/>
          <p:nvPr/>
        </p:nvSpPr>
        <p:spPr>
          <a:xfrm>
            <a:off x="3690930" y="3429739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0D12E32-8C3D-7AAF-DA5A-2A2077B34601}"/>
              </a:ext>
            </a:extLst>
          </p:cNvPr>
          <p:cNvSpPr/>
          <p:nvPr/>
        </p:nvSpPr>
        <p:spPr>
          <a:xfrm>
            <a:off x="1388042" y="574630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16BCDEDF-5B11-47C0-7638-79516F98A73A}"/>
              </a:ext>
            </a:extLst>
          </p:cNvPr>
          <p:cNvCxnSpPr/>
          <p:nvPr/>
        </p:nvCxnSpPr>
        <p:spPr>
          <a:xfrm flipV="1">
            <a:off x="6051780" y="2856297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1C2465E8-D7AA-279E-33E2-ADA2241A405B}"/>
              </a:ext>
            </a:extLst>
          </p:cNvPr>
          <p:cNvCxnSpPr>
            <a:cxnSpLocks/>
          </p:cNvCxnSpPr>
          <p:nvPr/>
        </p:nvCxnSpPr>
        <p:spPr>
          <a:xfrm>
            <a:off x="6051780" y="5884723"/>
            <a:ext cx="44452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3389CDCC-A6AE-1932-AF03-D571B2123934}"/>
              </a:ext>
            </a:extLst>
          </p:cNvPr>
          <p:cNvSpPr/>
          <p:nvPr/>
        </p:nvSpPr>
        <p:spPr>
          <a:xfrm>
            <a:off x="8140698" y="5723467"/>
            <a:ext cx="276837" cy="2768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92C9BA73-4A87-9DBF-E8F1-6C3E8761AFFF}"/>
              </a:ext>
            </a:extLst>
          </p:cNvPr>
          <p:cNvSpPr/>
          <p:nvPr/>
        </p:nvSpPr>
        <p:spPr>
          <a:xfrm>
            <a:off x="10104948" y="3403224"/>
            <a:ext cx="276837" cy="2768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7A8707FD-92D4-5897-DDDF-ACDBA14B46A0}"/>
              </a:ext>
            </a:extLst>
          </p:cNvPr>
          <p:cNvSpPr/>
          <p:nvPr/>
        </p:nvSpPr>
        <p:spPr>
          <a:xfrm>
            <a:off x="5913361" y="5746304"/>
            <a:ext cx="276837" cy="276837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C022914-5311-6038-27A2-8D99C91BB642}"/>
              </a:ext>
            </a:extLst>
          </p:cNvPr>
          <p:cNvSpPr txBox="1"/>
          <p:nvPr/>
        </p:nvSpPr>
        <p:spPr>
          <a:xfrm>
            <a:off x="10111307" y="1430530"/>
            <a:ext cx="167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Current values</a:t>
            </a:r>
            <a:endParaRPr kumimoji="1" lang="zh-TW" altLang="en-US" dirty="0"/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514DBE68-A0C5-F906-5EF1-8FA70C6BEA3C}"/>
              </a:ext>
            </a:extLst>
          </p:cNvPr>
          <p:cNvCxnSpPr>
            <a:cxnSpLocks/>
          </p:cNvCxnSpPr>
          <p:nvPr/>
        </p:nvCxnSpPr>
        <p:spPr>
          <a:xfrm flipV="1">
            <a:off x="6639546" y="4055636"/>
            <a:ext cx="3995854" cy="2470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46A66C2-C808-C8C1-7988-7932B98806D4}"/>
                  </a:ext>
                </a:extLst>
              </p:cNvPr>
              <p:cNvSpPr txBox="1"/>
              <p:nvPr/>
            </p:nvSpPr>
            <p:spPr>
              <a:xfrm>
                <a:off x="10162370" y="1720471"/>
                <a:ext cx="1575526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46A66C2-C808-C8C1-7988-7932B9880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2370" y="1720471"/>
                <a:ext cx="1575526" cy="1588320"/>
              </a:xfrm>
              <a:prstGeom prst="rect">
                <a:avLst/>
              </a:prstGeom>
              <a:blipFill>
                <a:blip r:embed="rId22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6D2B6B6-5818-DF6F-58EF-2C074010FFC8}"/>
                  </a:ext>
                </a:extLst>
              </p:cNvPr>
              <p:cNvSpPr txBox="1"/>
              <p:nvPr/>
            </p:nvSpPr>
            <p:spPr>
              <a:xfrm>
                <a:off x="5620871" y="1768720"/>
                <a:ext cx="31017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000" dirty="0"/>
                  <a:t>灰色點：隱藏狀態 </a:t>
                </a:r>
                <a:r>
                  <a:rPr kumimoji="1" lang="en-US" altLang="zh-TW" sz="2000" dirty="0"/>
                  <a:t>(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6D2B6B6-5818-DF6F-58EF-2C074010F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871" y="1768720"/>
                <a:ext cx="3101788" cy="400110"/>
              </a:xfrm>
              <a:prstGeom prst="rect">
                <a:avLst/>
              </a:prstGeom>
              <a:blipFill>
                <a:blip r:embed="rId23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0EB2418-C697-9F11-47D4-028B4B12FC09}"/>
                  </a:ext>
                </a:extLst>
              </p:cNvPr>
              <p:cNvSpPr txBox="1"/>
              <p:nvPr/>
            </p:nvSpPr>
            <p:spPr>
              <a:xfrm>
                <a:off x="5703738" y="6094077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0EB2418-C697-9F11-47D4-028B4B12F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738" y="6094077"/>
                <a:ext cx="659876" cy="40011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CD04525-045D-9690-D4D5-7CF58209CA37}"/>
                  </a:ext>
                </a:extLst>
              </p:cNvPr>
              <p:cNvSpPr txBox="1"/>
              <p:nvPr/>
            </p:nvSpPr>
            <p:spPr>
              <a:xfrm>
                <a:off x="7944442" y="6076100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CD04525-045D-9690-D4D5-7CF58209C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442" y="6076100"/>
                <a:ext cx="659876" cy="40011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FD3C3D1-BB21-13C1-5F1D-125E2CB2DD02}"/>
                  </a:ext>
                </a:extLst>
              </p:cNvPr>
              <p:cNvSpPr txBox="1"/>
              <p:nvPr/>
            </p:nvSpPr>
            <p:spPr>
              <a:xfrm>
                <a:off x="1228240" y="6082050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FD3C3D1-BB21-13C1-5F1D-125E2CB2D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240" y="6082050"/>
                <a:ext cx="659876" cy="40011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71A3FD2-79E1-123F-AF9D-FD1BF7AFEFA6}"/>
                  </a:ext>
                </a:extLst>
              </p:cNvPr>
              <p:cNvSpPr txBox="1"/>
              <p:nvPr/>
            </p:nvSpPr>
            <p:spPr>
              <a:xfrm>
                <a:off x="3468944" y="6064073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71A3FD2-79E1-123F-AF9D-FD1BF7AFEF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944" y="6064073"/>
                <a:ext cx="659876" cy="40011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408ECF28-3D52-ED24-567E-D57AB87CADBE}"/>
                  </a:ext>
                </a:extLst>
              </p:cNvPr>
              <p:cNvSpPr txBox="1"/>
              <p:nvPr/>
            </p:nvSpPr>
            <p:spPr>
              <a:xfrm>
                <a:off x="645822" y="3310810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408ECF28-3D52-ED24-567E-D57AB87CA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22" y="3310810"/>
                <a:ext cx="659876" cy="40011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F4B4EF4-764D-F59F-41F8-08278A5AA792}"/>
                  </a:ext>
                </a:extLst>
              </p:cNvPr>
              <p:cNvSpPr txBox="1"/>
              <p:nvPr/>
            </p:nvSpPr>
            <p:spPr>
              <a:xfrm>
                <a:off x="3459183" y="3007537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6F4B4EF4-764D-F59F-41F8-08278A5AA7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183" y="3007537"/>
                <a:ext cx="659876" cy="40011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348CE92-AF74-0122-A092-4D62553B0DA7}"/>
                  </a:ext>
                </a:extLst>
              </p:cNvPr>
              <p:cNvSpPr txBox="1"/>
              <p:nvPr/>
            </p:nvSpPr>
            <p:spPr>
              <a:xfrm>
                <a:off x="9913428" y="3707601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348CE92-AF74-0122-A092-4D62553B0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428" y="3707601"/>
                <a:ext cx="659876" cy="40011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9BBBE5D-1643-9686-82CC-F2E7EC633CE8}"/>
                  </a:ext>
                </a:extLst>
              </p:cNvPr>
              <p:cNvSpPr txBox="1"/>
              <p:nvPr/>
            </p:nvSpPr>
            <p:spPr>
              <a:xfrm>
                <a:off x="10534673" y="5653889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9BBBE5D-1643-9686-82CC-F2E7EC633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4673" y="5653889"/>
                <a:ext cx="460587" cy="461665"/>
              </a:xfrm>
              <a:prstGeom prst="rect">
                <a:avLst/>
              </a:prstGeom>
              <a:blipFill>
                <a:blip r:embed="rId31"/>
                <a:stretch>
                  <a:fillRect l="-2703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964852A-C2F9-4E1A-393E-812A4FA41765}"/>
                  </a:ext>
                </a:extLst>
              </p:cNvPr>
              <p:cNvSpPr txBox="1"/>
              <p:nvPr/>
            </p:nvSpPr>
            <p:spPr>
              <a:xfrm>
                <a:off x="5770740" y="240198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964852A-C2F9-4E1A-393E-812A4FA41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740" y="2401982"/>
                <a:ext cx="460587" cy="461665"/>
              </a:xfrm>
              <a:prstGeom prst="rect">
                <a:avLst/>
              </a:prstGeom>
              <a:blipFill>
                <a:blip r:embed="rId32"/>
                <a:stretch>
                  <a:fillRect l="-5405" r="-2703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BCD270C-9D4B-1239-7241-7E26CFAFAAFE}"/>
                  </a:ext>
                </a:extLst>
              </p:cNvPr>
              <p:cNvSpPr txBox="1"/>
              <p:nvPr/>
            </p:nvSpPr>
            <p:spPr>
              <a:xfrm>
                <a:off x="1321039" y="2381216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0BCD270C-9D4B-1239-7241-7E26CFAFAA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039" y="2381216"/>
                <a:ext cx="558873" cy="461665"/>
              </a:xfrm>
              <a:prstGeom prst="rect">
                <a:avLst/>
              </a:prstGeom>
              <a:blipFill>
                <a:blip r:embed="rId3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7C37383-856D-CF2C-88C3-1361D14B73CA}"/>
                  </a:ext>
                </a:extLst>
              </p:cNvPr>
              <p:cNvSpPr txBox="1"/>
              <p:nvPr/>
            </p:nvSpPr>
            <p:spPr>
              <a:xfrm>
                <a:off x="4554887" y="5605834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7C37383-856D-CF2C-88C3-1361D14B73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887" y="5605834"/>
                <a:ext cx="558873" cy="461665"/>
              </a:xfrm>
              <a:prstGeom prst="rect">
                <a:avLst/>
              </a:prstGeom>
              <a:blipFill>
                <a:blip r:embed="rId3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129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D129E-768C-B76C-E1B7-8CAC4C21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of MLP for the XOR Problem (3)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64B665-B558-5EB9-FACF-A935F40A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E45AC62-B4AA-F4B5-68D6-7B1E62BBE18A}"/>
              </a:ext>
            </a:extLst>
          </p:cNvPr>
          <p:cNvSpPr/>
          <p:nvPr/>
        </p:nvSpPr>
        <p:spPr>
          <a:xfrm>
            <a:off x="3723060" y="1748124"/>
            <a:ext cx="1072968" cy="19639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EFADB73-33AE-D19F-3B97-9EAE3C95CAAC}"/>
              </a:ext>
            </a:extLst>
          </p:cNvPr>
          <p:cNvSpPr txBox="1"/>
          <p:nvPr/>
        </p:nvSpPr>
        <p:spPr>
          <a:xfrm>
            <a:off x="4983480" y="2281134"/>
            <a:ext cx="140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任一筆資料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C892009-B6BD-5856-004B-E1ADFD205B56}"/>
              </a:ext>
            </a:extLst>
          </p:cNvPr>
          <p:cNvSpPr txBox="1"/>
          <p:nvPr/>
        </p:nvSpPr>
        <p:spPr>
          <a:xfrm>
            <a:off x="7818044" y="2198813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91AA233-A87C-44D2-08B0-F6E5921C29FF}"/>
              </a:ext>
            </a:extLst>
          </p:cNvPr>
          <p:cNvSpPr txBox="1"/>
          <p:nvPr/>
        </p:nvSpPr>
        <p:spPr>
          <a:xfrm>
            <a:off x="7762999" y="3246772"/>
            <a:ext cx="48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-2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0A33C08-08FA-2AC3-76C9-89B185825952}"/>
              </a:ext>
            </a:extLst>
          </p:cNvPr>
          <p:cNvSpPr txBox="1"/>
          <p:nvPr/>
        </p:nvSpPr>
        <p:spPr>
          <a:xfrm>
            <a:off x="8964098" y="2409781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2DF2B80-A1F2-01A8-B9C8-71A6BF5486B5}"/>
              </a:ext>
            </a:extLst>
          </p:cNvPr>
          <p:cNvSpPr txBox="1"/>
          <p:nvPr/>
        </p:nvSpPr>
        <p:spPr>
          <a:xfrm>
            <a:off x="9079576" y="5464089"/>
            <a:ext cx="1893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可視為分類層</a:t>
            </a:r>
          </a:p>
        </p:txBody>
      </p:sp>
      <p:sp>
        <p:nvSpPr>
          <p:cNvPr id="67" name="橢圓 66">
            <a:extLst>
              <a:ext uri="{FF2B5EF4-FFF2-40B4-BE49-F238E27FC236}">
                <a16:creationId xmlns:a16="http://schemas.microsoft.com/office/drawing/2014/main" id="{380438D6-55F6-ED6A-F724-8D8079ED0C5F}"/>
              </a:ext>
            </a:extLst>
          </p:cNvPr>
          <p:cNvSpPr/>
          <p:nvPr/>
        </p:nvSpPr>
        <p:spPr>
          <a:xfrm>
            <a:off x="1354582" y="18072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8" name="橢圓 67">
            <a:extLst>
              <a:ext uri="{FF2B5EF4-FFF2-40B4-BE49-F238E27FC236}">
                <a16:creationId xmlns:a16="http://schemas.microsoft.com/office/drawing/2014/main" id="{701A7D51-9130-CB2D-4FBF-ED977E2FCF2D}"/>
              </a:ext>
            </a:extLst>
          </p:cNvPr>
          <p:cNvSpPr/>
          <p:nvPr/>
        </p:nvSpPr>
        <p:spPr>
          <a:xfrm>
            <a:off x="1354582" y="29995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2A07A726-4066-86A8-8DB9-DE5BD84DC3EE}"/>
              </a:ext>
            </a:extLst>
          </p:cNvPr>
          <p:cNvCxnSpPr>
            <a:cxnSpLocks/>
            <a:stCxn id="67" idx="6"/>
            <a:endCxn id="72" idx="2"/>
          </p:cNvCxnSpPr>
          <p:nvPr/>
        </p:nvCxnSpPr>
        <p:spPr>
          <a:xfrm>
            <a:off x="1926082" y="2093020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A9E6F370-E18A-D361-D942-F89001597BEC}"/>
              </a:ext>
            </a:extLst>
          </p:cNvPr>
          <p:cNvCxnSpPr>
            <a:cxnSpLocks/>
            <a:stCxn id="68" idx="6"/>
            <a:endCxn id="71" idx="2"/>
          </p:cNvCxnSpPr>
          <p:nvPr/>
        </p:nvCxnSpPr>
        <p:spPr>
          <a:xfrm flipV="1">
            <a:off x="1926082" y="2094407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橢圓 70">
            <a:extLst>
              <a:ext uri="{FF2B5EF4-FFF2-40B4-BE49-F238E27FC236}">
                <a16:creationId xmlns:a16="http://schemas.microsoft.com/office/drawing/2014/main" id="{DE3F3DE8-0A32-91E4-B270-78A6A2852EBF}"/>
              </a:ext>
            </a:extLst>
          </p:cNvPr>
          <p:cNvSpPr/>
          <p:nvPr/>
        </p:nvSpPr>
        <p:spPr>
          <a:xfrm>
            <a:off x="3103372" y="180865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78DCF137-32BE-9BF9-7063-D8D48B118A41}"/>
              </a:ext>
            </a:extLst>
          </p:cNvPr>
          <p:cNvSpPr/>
          <p:nvPr/>
        </p:nvSpPr>
        <p:spPr>
          <a:xfrm>
            <a:off x="3091942" y="299414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63A64578-6F95-0B1B-4E70-A173BBCBB2B0}"/>
              </a:ext>
            </a:extLst>
          </p:cNvPr>
          <p:cNvCxnSpPr>
            <a:cxnSpLocks/>
            <a:stCxn id="67" idx="6"/>
            <a:endCxn id="71" idx="2"/>
          </p:cNvCxnSpPr>
          <p:nvPr/>
        </p:nvCxnSpPr>
        <p:spPr>
          <a:xfrm>
            <a:off x="1926082" y="2093020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接點 73">
            <a:extLst>
              <a:ext uri="{FF2B5EF4-FFF2-40B4-BE49-F238E27FC236}">
                <a16:creationId xmlns:a16="http://schemas.microsoft.com/office/drawing/2014/main" id="{615ECF9C-08BC-FBA2-6858-DDB9B0023776}"/>
              </a:ext>
            </a:extLst>
          </p:cNvPr>
          <p:cNvCxnSpPr>
            <a:cxnSpLocks/>
            <a:stCxn id="68" idx="6"/>
            <a:endCxn id="72" idx="2"/>
          </p:cNvCxnSpPr>
          <p:nvPr/>
        </p:nvCxnSpPr>
        <p:spPr>
          <a:xfrm flipV="1">
            <a:off x="1926082" y="3279890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橢圓 74">
            <a:extLst>
              <a:ext uri="{FF2B5EF4-FFF2-40B4-BE49-F238E27FC236}">
                <a16:creationId xmlns:a16="http://schemas.microsoft.com/office/drawing/2014/main" id="{81B79181-4C77-F15A-24BA-9758FEB56D5B}"/>
              </a:ext>
            </a:extLst>
          </p:cNvPr>
          <p:cNvSpPr/>
          <p:nvPr/>
        </p:nvSpPr>
        <p:spPr>
          <a:xfrm>
            <a:off x="4179316" y="238015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FD2259B1-3961-13D5-D417-855A9E7D6D2A}"/>
              </a:ext>
            </a:extLst>
          </p:cNvPr>
          <p:cNvCxnSpPr>
            <a:cxnSpLocks/>
            <a:stCxn id="71" idx="6"/>
            <a:endCxn id="75" idx="2"/>
          </p:cNvCxnSpPr>
          <p:nvPr/>
        </p:nvCxnSpPr>
        <p:spPr>
          <a:xfrm>
            <a:off x="3674872" y="2094407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接點 76">
            <a:extLst>
              <a:ext uri="{FF2B5EF4-FFF2-40B4-BE49-F238E27FC236}">
                <a16:creationId xmlns:a16="http://schemas.microsoft.com/office/drawing/2014/main" id="{C74E27FC-F896-9D77-C0E3-29AB0F5A898D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 flipV="1">
            <a:off x="3663442" y="2665907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接點 77">
            <a:extLst>
              <a:ext uri="{FF2B5EF4-FFF2-40B4-BE49-F238E27FC236}">
                <a16:creationId xmlns:a16="http://schemas.microsoft.com/office/drawing/2014/main" id="{193C90B1-1DBA-211B-40E6-EAECA93B3516}"/>
              </a:ext>
            </a:extLst>
          </p:cNvPr>
          <p:cNvCxnSpPr/>
          <p:nvPr/>
        </p:nvCxnSpPr>
        <p:spPr>
          <a:xfrm>
            <a:off x="3154862" y="218740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接點 78">
            <a:extLst>
              <a:ext uri="{FF2B5EF4-FFF2-40B4-BE49-F238E27FC236}">
                <a16:creationId xmlns:a16="http://schemas.microsoft.com/office/drawing/2014/main" id="{72EB1466-10B2-BC97-A660-1863A399C35E}"/>
              </a:ext>
            </a:extLst>
          </p:cNvPr>
          <p:cNvCxnSpPr>
            <a:cxnSpLocks/>
          </p:cNvCxnSpPr>
          <p:nvPr/>
        </p:nvCxnSpPr>
        <p:spPr>
          <a:xfrm flipV="1">
            <a:off x="3415030" y="195880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926A967C-EF66-AB68-5342-CAA86FEEFE70}"/>
              </a:ext>
            </a:extLst>
          </p:cNvPr>
          <p:cNvCxnSpPr/>
          <p:nvPr/>
        </p:nvCxnSpPr>
        <p:spPr>
          <a:xfrm>
            <a:off x="3148004" y="338306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975E40A6-DD93-3964-8E1B-29018E04D9B9}"/>
              </a:ext>
            </a:extLst>
          </p:cNvPr>
          <p:cNvCxnSpPr>
            <a:cxnSpLocks/>
          </p:cNvCxnSpPr>
          <p:nvPr/>
        </p:nvCxnSpPr>
        <p:spPr>
          <a:xfrm flipV="1">
            <a:off x="3408172" y="315446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5F957D1-6A4D-FD9A-9DC0-07D61DFEF2D7}"/>
                  </a:ext>
                </a:extLst>
              </p:cNvPr>
              <p:cNvSpPr txBox="1"/>
              <p:nvPr/>
            </p:nvSpPr>
            <p:spPr>
              <a:xfrm>
                <a:off x="860773" y="3058520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文字方塊 81">
                <a:extLst>
                  <a:ext uri="{FF2B5EF4-FFF2-40B4-BE49-F238E27FC236}">
                    <a16:creationId xmlns:a16="http://schemas.microsoft.com/office/drawing/2014/main" id="{95F957D1-6A4D-FD9A-9DC0-07D61DFEF2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73" y="3058520"/>
                <a:ext cx="460587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B222FAB-28BA-6067-FAD3-88AA1E626896}"/>
                  </a:ext>
                </a:extLst>
              </p:cNvPr>
              <p:cNvSpPr txBox="1"/>
              <p:nvPr/>
            </p:nvSpPr>
            <p:spPr>
              <a:xfrm>
                <a:off x="864290" y="1849381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3" name="文字方塊 82">
                <a:extLst>
                  <a:ext uri="{FF2B5EF4-FFF2-40B4-BE49-F238E27FC236}">
                    <a16:creationId xmlns:a16="http://schemas.microsoft.com/office/drawing/2014/main" id="{5B222FAB-28BA-6067-FAD3-88AA1E626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90" y="1849381"/>
                <a:ext cx="460587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F38EF01-8818-0E55-A094-A82F281FAAF3}"/>
                  </a:ext>
                </a:extLst>
              </p:cNvPr>
              <p:cNvSpPr txBox="1"/>
              <p:nvPr/>
            </p:nvSpPr>
            <p:spPr>
              <a:xfrm>
                <a:off x="2126962" y="161175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4" name="文字方塊 83">
                <a:extLst>
                  <a:ext uri="{FF2B5EF4-FFF2-40B4-BE49-F238E27FC236}">
                    <a16:creationId xmlns:a16="http://schemas.microsoft.com/office/drawing/2014/main" id="{FF38EF01-8818-0E55-A094-A82F281FA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962" y="1611752"/>
                <a:ext cx="779339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65CDE84A-1DCC-85E8-8C3C-DA868D93C2B9}"/>
                  </a:ext>
                </a:extLst>
              </p:cNvPr>
              <p:cNvSpPr txBox="1"/>
              <p:nvPr/>
            </p:nvSpPr>
            <p:spPr>
              <a:xfrm>
                <a:off x="1579711" y="222501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5" name="文字方塊 84">
                <a:extLst>
                  <a:ext uri="{FF2B5EF4-FFF2-40B4-BE49-F238E27FC236}">
                    <a16:creationId xmlns:a16="http://schemas.microsoft.com/office/drawing/2014/main" id="{65CDE84A-1DCC-85E8-8C3C-DA868D93C2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9711" y="2225012"/>
                <a:ext cx="779339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90B30C5F-96E2-0B3E-5CC7-C9942C1DAB0F}"/>
                  </a:ext>
                </a:extLst>
              </p:cNvPr>
              <p:cNvSpPr txBox="1"/>
              <p:nvPr/>
            </p:nvSpPr>
            <p:spPr>
              <a:xfrm>
                <a:off x="1580634" y="2594447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90B30C5F-96E2-0B3E-5CC7-C9942C1DA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634" y="2594447"/>
                <a:ext cx="779339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978E10E8-4656-6244-20CC-4859F89B675F}"/>
                  </a:ext>
                </a:extLst>
              </p:cNvPr>
              <p:cNvSpPr txBox="1"/>
              <p:nvPr/>
            </p:nvSpPr>
            <p:spPr>
              <a:xfrm>
                <a:off x="2126962" y="3178384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7" name="文字方塊 86">
                <a:extLst>
                  <a:ext uri="{FF2B5EF4-FFF2-40B4-BE49-F238E27FC236}">
                    <a16:creationId xmlns:a16="http://schemas.microsoft.com/office/drawing/2014/main" id="{978E10E8-4656-6244-20CC-4859F89B6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962" y="3178384"/>
                <a:ext cx="779339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A4B4DC30-35AD-4E75-FD41-29B1E8BFFA91}"/>
                  </a:ext>
                </a:extLst>
              </p:cNvPr>
              <p:cNvSpPr txBox="1"/>
              <p:nvPr/>
            </p:nvSpPr>
            <p:spPr>
              <a:xfrm>
                <a:off x="3700795" y="3024942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8" name="文字方塊 87">
                <a:extLst>
                  <a:ext uri="{FF2B5EF4-FFF2-40B4-BE49-F238E27FC236}">
                    <a16:creationId xmlns:a16="http://schemas.microsoft.com/office/drawing/2014/main" id="{A4B4DC30-35AD-4E75-FD41-29B1E8BF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95" y="3024942"/>
                <a:ext cx="779339" cy="47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B822785B-BC59-6F8C-97DA-BB7285C1F244}"/>
                  </a:ext>
                </a:extLst>
              </p:cNvPr>
              <p:cNvSpPr txBox="1"/>
              <p:nvPr/>
            </p:nvSpPr>
            <p:spPr>
              <a:xfrm>
                <a:off x="3700795" y="1828984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9" name="文字方塊 88">
                <a:extLst>
                  <a:ext uri="{FF2B5EF4-FFF2-40B4-BE49-F238E27FC236}">
                    <a16:creationId xmlns:a16="http://schemas.microsoft.com/office/drawing/2014/main" id="{B822785B-BC59-6F8C-97DA-BB7285C1F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795" y="1828984"/>
                <a:ext cx="779339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7DE94128-1585-456B-A90D-0276F1E77ECB}"/>
                  </a:ext>
                </a:extLst>
              </p:cNvPr>
              <p:cNvSpPr txBox="1"/>
              <p:nvPr/>
            </p:nvSpPr>
            <p:spPr>
              <a:xfrm>
                <a:off x="3154862" y="2566469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文字方塊 89">
                <a:extLst>
                  <a:ext uri="{FF2B5EF4-FFF2-40B4-BE49-F238E27FC236}">
                    <a16:creationId xmlns:a16="http://schemas.microsoft.com/office/drawing/2014/main" id="{7DE94128-1585-456B-A90D-0276F1E77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4862" y="2566469"/>
                <a:ext cx="460587" cy="461665"/>
              </a:xfrm>
              <a:prstGeom prst="rect">
                <a:avLst/>
              </a:prstGeom>
              <a:blipFill>
                <a:blip r:embed="rId11"/>
                <a:stretch>
                  <a:fillRect l="-540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0E850ADE-C029-8907-5F3A-5AF5BE730D8D}"/>
                  </a:ext>
                </a:extLst>
              </p:cNvPr>
              <p:cNvSpPr txBox="1"/>
              <p:nvPr/>
            </p:nvSpPr>
            <p:spPr>
              <a:xfrm>
                <a:off x="3181168" y="1358297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文字方塊 90">
                <a:extLst>
                  <a:ext uri="{FF2B5EF4-FFF2-40B4-BE49-F238E27FC236}">
                    <a16:creationId xmlns:a16="http://schemas.microsoft.com/office/drawing/2014/main" id="{0E850ADE-C029-8907-5F3A-5AF5BE730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168" y="1358297"/>
                <a:ext cx="460587" cy="461665"/>
              </a:xfrm>
              <a:prstGeom prst="rect">
                <a:avLst/>
              </a:prstGeom>
              <a:blipFill>
                <a:blip r:embed="rId12"/>
                <a:stretch>
                  <a:fillRect l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66F7630D-0D05-9F15-E49B-2C828E68D508}"/>
                  </a:ext>
                </a:extLst>
              </p:cNvPr>
              <p:cNvSpPr txBox="1"/>
              <p:nvPr/>
            </p:nvSpPr>
            <p:spPr>
              <a:xfrm>
                <a:off x="5730595" y="2623983"/>
                <a:ext cx="143213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0" name="文字方塊 119">
                <a:extLst>
                  <a:ext uri="{FF2B5EF4-FFF2-40B4-BE49-F238E27FC236}">
                    <a16:creationId xmlns:a16="http://schemas.microsoft.com/office/drawing/2014/main" id="{66F7630D-0D05-9F15-E49B-2C828E68D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595" y="2623983"/>
                <a:ext cx="1432134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A7862355-4C26-562B-F03F-24BC584CCB6C}"/>
                  </a:ext>
                </a:extLst>
              </p:cNvPr>
              <p:cNvSpPr txBox="1"/>
              <p:nvPr/>
            </p:nvSpPr>
            <p:spPr>
              <a:xfrm>
                <a:off x="7018477" y="2465923"/>
                <a:ext cx="1599395" cy="842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4" name="文字方塊 123">
                <a:extLst>
                  <a:ext uri="{FF2B5EF4-FFF2-40B4-BE49-F238E27FC236}">
                    <a16:creationId xmlns:a16="http://schemas.microsoft.com/office/drawing/2014/main" id="{A7862355-4C26-562B-F03F-24BC584CC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8477" y="2465923"/>
                <a:ext cx="1599395" cy="84209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32C93642-E253-2866-CBAA-A259D7F3C143}"/>
                  </a:ext>
                </a:extLst>
              </p:cNvPr>
              <p:cNvSpPr txBox="1"/>
              <p:nvPr/>
            </p:nvSpPr>
            <p:spPr>
              <a:xfrm>
                <a:off x="7031177" y="3690508"/>
                <a:ext cx="2307825" cy="15911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800" b="0" i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800" b="0" i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32C93642-E253-2866-CBAA-A259D7F3C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177" y="3690508"/>
                <a:ext cx="2307825" cy="1591141"/>
              </a:xfrm>
              <a:prstGeom prst="rect">
                <a:avLst/>
              </a:prstGeom>
              <a:blipFill>
                <a:blip r:embed="rId16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614818C1-35AA-3C90-9456-754A73026F0B}"/>
                  </a:ext>
                </a:extLst>
              </p:cNvPr>
              <p:cNvSpPr txBox="1"/>
              <p:nvPr/>
            </p:nvSpPr>
            <p:spPr>
              <a:xfrm>
                <a:off x="5685053" y="3691918"/>
                <a:ext cx="1575526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9" name="文字方塊 128">
                <a:extLst>
                  <a:ext uri="{FF2B5EF4-FFF2-40B4-BE49-F238E27FC236}">
                    <a16:creationId xmlns:a16="http://schemas.microsoft.com/office/drawing/2014/main" id="{614818C1-35AA-3C90-9456-754A73026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5053" y="3691918"/>
                <a:ext cx="1575526" cy="1588320"/>
              </a:xfrm>
              <a:prstGeom prst="rect">
                <a:avLst/>
              </a:prstGeom>
              <a:blipFill>
                <a:blip r:embed="rId17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ACBDE427-988A-6A1C-DECE-5B93F2FE908F}"/>
                  </a:ext>
                </a:extLst>
              </p:cNvPr>
              <p:cNvSpPr txBox="1"/>
              <p:nvPr/>
            </p:nvSpPr>
            <p:spPr>
              <a:xfrm>
                <a:off x="9051764" y="3691918"/>
                <a:ext cx="1401496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1" name="文字方塊 130">
                <a:extLst>
                  <a:ext uri="{FF2B5EF4-FFF2-40B4-BE49-F238E27FC236}">
                    <a16:creationId xmlns:a16="http://schemas.microsoft.com/office/drawing/2014/main" id="{ACBDE427-988A-6A1C-DECE-5B93F2FE90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764" y="3691918"/>
                <a:ext cx="1401496" cy="1588320"/>
              </a:xfrm>
              <a:prstGeom prst="rect">
                <a:avLst/>
              </a:prstGeom>
              <a:blipFill>
                <a:blip r:embed="rId18"/>
                <a:stretch>
                  <a:fillRect b="-1269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939237F-DDAF-CB52-BCA3-FD47E18A97B0}"/>
                  </a:ext>
                </a:extLst>
              </p:cNvPr>
              <p:cNvSpPr txBox="1"/>
              <p:nvPr/>
            </p:nvSpPr>
            <p:spPr>
              <a:xfrm>
                <a:off x="8401396" y="2650466"/>
                <a:ext cx="118110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939237F-DDAF-CB52-BCA3-FD47E18A9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1396" y="2650466"/>
                <a:ext cx="1181100" cy="523220"/>
              </a:xfrm>
              <a:prstGeom prst="rect">
                <a:avLst/>
              </a:prstGeom>
              <a:blipFill>
                <a:blip r:embed="rId19"/>
                <a:stretch>
                  <a:fillRect b="-209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2082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A59422-F732-6507-5B04-7AF06C32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Visualization of MLP for the 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8FDB71-4AA6-0CCD-8A72-CE807054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1984910F-113B-9FC4-027C-308E47F50FD1}"/>
              </a:ext>
            </a:extLst>
          </p:cNvPr>
          <p:cNvCxnSpPr/>
          <p:nvPr/>
        </p:nvCxnSpPr>
        <p:spPr>
          <a:xfrm flipV="1">
            <a:off x="1526461" y="2856297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8DF29759-940B-FB9D-A419-62F2A470D1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40674" y="4370510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47B5C2BA-A230-EC7A-4F4F-6A553CCDFEFE}"/>
              </a:ext>
            </a:extLst>
          </p:cNvPr>
          <p:cNvSpPr/>
          <p:nvPr/>
        </p:nvSpPr>
        <p:spPr>
          <a:xfrm>
            <a:off x="3690932" y="5746304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EA1B950D-D464-368D-488D-D81D9547F5BC}"/>
              </a:ext>
            </a:extLst>
          </p:cNvPr>
          <p:cNvSpPr/>
          <p:nvPr/>
        </p:nvSpPr>
        <p:spPr>
          <a:xfrm>
            <a:off x="1388042" y="3406339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10A8F126-C52E-DB2A-7A4A-CAC12DF4AB0D}"/>
              </a:ext>
            </a:extLst>
          </p:cNvPr>
          <p:cNvSpPr/>
          <p:nvPr/>
        </p:nvSpPr>
        <p:spPr>
          <a:xfrm>
            <a:off x="3690930" y="3429739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0D12E32-8C3D-7AAF-DA5A-2A2077B34601}"/>
              </a:ext>
            </a:extLst>
          </p:cNvPr>
          <p:cNvSpPr/>
          <p:nvPr/>
        </p:nvSpPr>
        <p:spPr>
          <a:xfrm>
            <a:off x="1388042" y="574630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16BCDEDF-5B11-47C0-7638-79516F98A73A}"/>
              </a:ext>
            </a:extLst>
          </p:cNvPr>
          <p:cNvCxnSpPr/>
          <p:nvPr/>
        </p:nvCxnSpPr>
        <p:spPr>
          <a:xfrm flipV="1">
            <a:off x="6051780" y="2856297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1C2465E8-D7AA-279E-33E2-ADA2241A405B}"/>
              </a:ext>
            </a:extLst>
          </p:cNvPr>
          <p:cNvCxnSpPr>
            <a:cxnSpLocks/>
          </p:cNvCxnSpPr>
          <p:nvPr/>
        </p:nvCxnSpPr>
        <p:spPr>
          <a:xfrm>
            <a:off x="6051780" y="5884723"/>
            <a:ext cx="44452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3389CDCC-A6AE-1932-AF03-D571B2123934}"/>
              </a:ext>
            </a:extLst>
          </p:cNvPr>
          <p:cNvSpPr/>
          <p:nvPr/>
        </p:nvSpPr>
        <p:spPr>
          <a:xfrm>
            <a:off x="8140698" y="572346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92C9BA73-4A87-9DBF-E8F1-6C3E8761AFFF}"/>
              </a:ext>
            </a:extLst>
          </p:cNvPr>
          <p:cNvSpPr/>
          <p:nvPr/>
        </p:nvSpPr>
        <p:spPr>
          <a:xfrm>
            <a:off x="10104948" y="340322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7A8707FD-92D4-5897-DDDF-ACDBA14B46A0}"/>
              </a:ext>
            </a:extLst>
          </p:cNvPr>
          <p:cNvSpPr/>
          <p:nvPr/>
        </p:nvSpPr>
        <p:spPr>
          <a:xfrm>
            <a:off x="5913361" y="574630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1C022914-5311-6038-27A2-8D99C91BB642}"/>
              </a:ext>
            </a:extLst>
          </p:cNvPr>
          <p:cNvSpPr txBox="1"/>
          <p:nvPr/>
        </p:nvSpPr>
        <p:spPr>
          <a:xfrm>
            <a:off x="7654050" y="1909369"/>
            <a:ext cx="121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Initial values</a:t>
            </a:r>
            <a:endParaRPr kumimoji="1" lang="zh-TW" altLang="en-US" dirty="0"/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514DBE68-A0C5-F906-5EF1-8FA70C6BEA3C}"/>
              </a:ext>
            </a:extLst>
          </p:cNvPr>
          <p:cNvCxnSpPr>
            <a:cxnSpLocks/>
          </p:cNvCxnSpPr>
          <p:nvPr/>
        </p:nvCxnSpPr>
        <p:spPr>
          <a:xfrm flipV="1">
            <a:off x="6639546" y="4055636"/>
            <a:ext cx="3995854" cy="2470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64D947-4452-E5D2-DACC-1465D37C3348}"/>
              </a:ext>
            </a:extLst>
          </p:cNvPr>
          <p:cNvSpPr txBox="1"/>
          <p:nvPr/>
        </p:nvSpPr>
        <p:spPr>
          <a:xfrm>
            <a:off x="10203733" y="1956932"/>
            <a:ext cx="88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Final values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F13052C-AAFE-953E-1F06-020DB72C4654}"/>
              </a:ext>
            </a:extLst>
          </p:cNvPr>
          <p:cNvSpPr txBox="1"/>
          <p:nvPr/>
        </p:nvSpPr>
        <p:spPr>
          <a:xfrm>
            <a:off x="3168575" y="4623703"/>
            <a:ext cx="3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0070C0"/>
                </a:solidFill>
              </a:rPr>
              <a:t>1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97D51EA-F113-4690-E9D4-62C2511DF9EE}"/>
              </a:ext>
            </a:extLst>
          </p:cNvPr>
          <p:cNvSpPr txBox="1"/>
          <p:nvPr/>
        </p:nvSpPr>
        <p:spPr>
          <a:xfrm>
            <a:off x="3755519" y="4623703"/>
            <a:ext cx="3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FF0000"/>
                </a:solidFill>
              </a:rPr>
              <a:t>0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1E684FC-2B70-7980-C895-6DD43A06F0FC}"/>
              </a:ext>
            </a:extLst>
          </p:cNvPr>
          <p:cNvCxnSpPr>
            <a:cxnSpLocks/>
          </p:cNvCxnSpPr>
          <p:nvPr/>
        </p:nvCxnSpPr>
        <p:spPr>
          <a:xfrm flipH="1" flipV="1">
            <a:off x="1837390" y="2884852"/>
            <a:ext cx="2574429" cy="2765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E7E8E92-C547-2B10-7AA3-CAA473167AF8}"/>
              </a:ext>
            </a:extLst>
          </p:cNvPr>
          <p:cNvCxnSpPr>
            <a:cxnSpLocks/>
          </p:cNvCxnSpPr>
          <p:nvPr/>
        </p:nvCxnSpPr>
        <p:spPr>
          <a:xfrm flipH="1" flipV="1">
            <a:off x="516160" y="3732015"/>
            <a:ext cx="2574429" cy="2765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A52A9EB-239E-2FFF-1B37-7FD27B362856}"/>
              </a:ext>
            </a:extLst>
          </p:cNvPr>
          <p:cNvSpPr txBox="1"/>
          <p:nvPr/>
        </p:nvSpPr>
        <p:spPr>
          <a:xfrm>
            <a:off x="1164203" y="4623703"/>
            <a:ext cx="3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FF0000"/>
                </a:solidFill>
              </a:rPr>
              <a:t>0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F59F438-7A95-821D-C8CD-E80F0C38DD00}"/>
                  </a:ext>
                </a:extLst>
              </p:cNvPr>
              <p:cNvSpPr txBox="1"/>
              <p:nvPr/>
            </p:nvSpPr>
            <p:spPr>
              <a:xfrm>
                <a:off x="8516720" y="1507541"/>
                <a:ext cx="1575526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TW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TW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F59F438-7A95-821D-C8CD-E80F0C38D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6720" y="1507541"/>
                <a:ext cx="1575526" cy="1588320"/>
              </a:xfrm>
              <a:prstGeom prst="rect">
                <a:avLst/>
              </a:prstGeom>
              <a:blipFill>
                <a:blip r:embed="rId2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D94C9AC-1C7D-CBFB-D806-8CB2E9EE41F7}"/>
                  </a:ext>
                </a:extLst>
              </p:cNvPr>
              <p:cNvSpPr txBox="1"/>
              <p:nvPr/>
            </p:nvSpPr>
            <p:spPr>
              <a:xfrm>
                <a:off x="10789894" y="1507541"/>
                <a:ext cx="1183187" cy="15883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6D94C9AC-1C7D-CBFB-D806-8CB2E9EE4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894" y="1507541"/>
                <a:ext cx="1183187" cy="1588320"/>
              </a:xfrm>
              <a:prstGeom prst="rect">
                <a:avLst/>
              </a:prstGeom>
              <a:blipFill>
                <a:blip r:embed="rId2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弧形向下箭號 5">
            <a:extLst>
              <a:ext uri="{FF2B5EF4-FFF2-40B4-BE49-F238E27FC236}">
                <a16:creationId xmlns:a16="http://schemas.microsoft.com/office/drawing/2014/main" id="{88526F02-CF01-F135-E8B6-D3A2F61765BB}"/>
              </a:ext>
            </a:extLst>
          </p:cNvPr>
          <p:cNvSpPr/>
          <p:nvPr/>
        </p:nvSpPr>
        <p:spPr>
          <a:xfrm flipH="1">
            <a:off x="4244809" y="2187960"/>
            <a:ext cx="2574430" cy="458644"/>
          </a:xfrm>
          <a:prstGeom prst="curvedDownArrow">
            <a:avLst>
              <a:gd name="adj1" fmla="val 25000"/>
              <a:gd name="adj2" fmla="val 50000"/>
              <a:gd name="adj3" fmla="val 19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B080DCB-5488-086C-9E68-889C07E776C0}"/>
              </a:ext>
            </a:extLst>
          </p:cNvPr>
          <p:cNvSpPr txBox="1"/>
          <p:nvPr/>
        </p:nvSpPr>
        <p:spPr>
          <a:xfrm>
            <a:off x="4083348" y="1512801"/>
            <a:ext cx="3656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相當於隱藏層</a:t>
            </a:r>
            <a:r>
              <a:rPr kumimoji="1" lang="en-US" altLang="zh-TW" dirty="0"/>
              <a:t>+</a:t>
            </a:r>
            <a:r>
              <a:rPr kumimoji="1" lang="zh-TW" altLang="en-US" dirty="0"/>
              <a:t>非線性轉換</a:t>
            </a:r>
            <a:endParaRPr kumimoji="1" lang="en-US" altLang="zh-TW" dirty="0"/>
          </a:p>
          <a:p>
            <a:r>
              <a:rPr kumimoji="1" lang="zh-TW" altLang="en-US" dirty="0"/>
              <a:t>為原始資料點帶來兩條分割線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6C520E0-31A9-73B6-3F8A-D6E872DFB803}"/>
              </a:ext>
            </a:extLst>
          </p:cNvPr>
          <p:cNvSpPr txBox="1"/>
          <p:nvPr/>
        </p:nvSpPr>
        <p:spPr>
          <a:xfrm>
            <a:off x="6231327" y="5849894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rgbClr val="FF0000"/>
                </a:solidFill>
              </a:rPr>
              <a:t>0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37B65D8-7FF0-CC8D-D4E4-7DF512A14592}"/>
              </a:ext>
            </a:extLst>
          </p:cNvPr>
          <p:cNvSpPr txBox="1"/>
          <p:nvPr/>
        </p:nvSpPr>
        <p:spPr>
          <a:xfrm>
            <a:off x="8431092" y="5865973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rgbClr val="0070C0"/>
                </a:solidFill>
              </a:rPr>
              <a:t>1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2D41EB0-D927-2A66-5F52-67CF9BBEDA0A}"/>
              </a:ext>
            </a:extLst>
          </p:cNvPr>
          <p:cNvSpPr txBox="1"/>
          <p:nvPr/>
        </p:nvSpPr>
        <p:spPr>
          <a:xfrm>
            <a:off x="8428137" y="5497007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rgbClr val="0070C0"/>
                </a:solidFill>
              </a:rPr>
              <a:t>1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BE44537-95DC-9233-4095-B0D29E973049}"/>
              </a:ext>
            </a:extLst>
          </p:cNvPr>
          <p:cNvSpPr txBox="1"/>
          <p:nvPr/>
        </p:nvSpPr>
        <p:spPr>
          <a:xfrm>
            <a:off x="10302659" y="3148474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rgbClr val="FF0000"/>
                </a:solidFill>
              </a:rPr>
              <a:t>0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A507FC6-538A-C4C2-D0CB-E28C5E970E07}"/>
                  </a:ext>
                </a:extLst>
              </p:cNvPr>
              <p:cNvSpPr txBox="1"/>
              <p:nvPr/>
            </p:nvSpPr>
            <p:spPr>
              <a:xfrm>
                <a:off x="10534673" y="5653889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A507FC6-538A-C4C2-D0CB-E28C5E970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4673" y="5653889"/>
                <a:ext cx="460587" cy="461665"/>
              </a:xfrm>
              <a:prstGeom prst="rect">
                <a:avLst/>
              </a:prstGeom>
              <a:blipFill>
                <a:blip r:embed="rId25"/>
                <a:stretch>
                  <a:fillRect l="-2703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E24361A-5A0B-2284-ACEB-D631C7DD66F3}"/>
                  </a:ext>
                </a:extLst>
              </p:cNvPr>
              <p:cNvSpPr txBox="1"/>
              <p:nvPr/>
            </p:nvSpPr>
            <p:spPr>
              <a:xfrm>
                <a:off x="5770740" y="240198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E24361A-5A0B-2284-ACEB-D631C7DD6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740" y="2401982"/>
                <a:ext cx="460587" cy="461665"/>
              </a:xfrm>
              <a:prstGeom prst="rect">
                <a:avLst/>
              </a:prstGeom>
              <a:blipFill>
                <a:blip r:embed="rId26"/>
                <a:stretch>
                  <a:fillRect l="-5405" r="-2703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B52ADAF-B457-F2C2-F3F4-30F3C5C98EF0}"/>
                  </a:ext>
                </a:extLst>
              </p:cNvPr>
              <p:cNvSpPr txBox="1"/>
              <p:nvPr/>
            </p:nvSpPr>
            <p:spPr>
              <a:xfrm>
                <a:off x="1276435" y="2381216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B52ADAF-B457-F2C2-F3F4-30F3C5C98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435" y="2381216"/>
                <a:ext cx="558873" cy="461665"/>
              </a:xfrm>
              <a:prstGeom prst="rect">
                <a:avLst/>
              </a:prstGeom>
              <a:blipFill>
                <a:blip r:embed="rId27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00AD025-E03A-1536-D6E7-68771FF6D8B0}"/>
                  </a:ext>
                </a:extLst>
              </p:cNvPr>
              <p:cNvSpPr txBox="1"/>
              <p:nvPr/>
            </p:nvSpPr>
            <p:spPr>
              <a:xfrm>
                <a:off x="4554887" y="5605834"/>
                <a:ext cx="5588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00AD025-E03A-1536-D6E7-68771FF6D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887" y="5605834"/>
                <a:ext cx="558873" cy="461665"/>
              </a:xfrm>
              <a:prstGeom prst="rect">
                <a:avLst/>
              </a:prstGeom>
              <a:blipFill>
                <a:blip r:embed="rId28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2E2DF81-5DA4-388D-DA8F-8180F6E8D516}"/>
                  </a:ext>
                </a:extLst>
              </p:cNvPr>
              <p:cNvSpPr txBox="1"/>
              <p:nvPr/>
            </p:nvSpPr>
            <p:spPr>
              <a:xfrm>
                <a:off x="1228240" y="6082050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72E2DF81-5DA4-388D-DA8F-8180F6E8D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240" y="6082050"/>
                <a:ext cx="659876" cy="40011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E943045-FB14-5D5B-7253-532C788C5690}"/>
                  </a:ext>
                </a:extLst>
              </p:cNvPr>
              <p:cNvSpPr txBox="1"/>
              <p:nvPr/>
            </p:nvSpPr>
            <p:spPr>
              <a:xfrm>
                <a:off x="3468944" y="6064073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E943045-FB14-5D5B-7253-532C788C5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944" y="6064073"/>
                <a:ext cx="659876" cy="40011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C3B3E39-3AE2-4032-0553-62B2D41D2A0D}"/>
                  </a:ext>
                </a:extLst>
              </p:cNvPr>
              <p:cNvSpPr txBox="1"/>
              <p:nvPr/>
            </p:nvSpPr>
            <p:spPr>
              <a:xfrm>
                <a:off x="645822" y="3310810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3C3B3E39-3AE2-4032-0553-62B2D41D2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22" y="3310810"/>
                <a:ext cx="659876" cy="40011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7BD327BB-050B-27AC-3084-FD4CD241EC04}"/>
                  </a:ext>
                </a:extLst>
              </p:cNvPr>
              <p:cNvSpPr txBox="1"/>
              <p:nvPr/>
            </p:nvSpPr>
            <p:spPr>
              <a:xfrm>
                <a:off x="3459183" y="3007537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7BD327BB-050B-27AC-3084-FD4CD241EC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9183" y="3007537"/>
                <a:ext cx="659876" cy="40011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9F5C5B3-87AF-F44A-24BC-DBA6BDF8F244}"/>
                  </a:ext>
                </a:extLst>
              </p:cNvPr>
              <p:cNvSpPr txBox="1"/>
              <p:nvPr/>
            </p:nvSpPr>
            <p:spPr>
              <a:xfrm>
                <a:off x="5703738" y="6094077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9F5C5B3-87AF-F44A-24BC-DBA6BDF8F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3738" y="6094077"/>
                <a:ext cx="659876" cy="40011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2A32BD4D-26DF-DB8B-59AA-57B800D40287}"/>
                  </a:ext>
                </a:extLst>
              </p:cNvPr>
              <p:cNvSpPr txBox="1"/>
              <p:nvPr/>
            </p:nvSpPr>
            <p:spPr>
              <a:xfrm>
                <a:off x="7944442" y="6076100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2A32BD4D-26DF-DB8B-59AA-57B800D40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4442" y="6076100"/>
                <a:ext cx="659876" cy="40011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8DD0BEB-F316-CFDA-D127-E8FC4E369BAC}"/>
                  </a:ext>
                </a:extLst>
              </p:cNvPr>
              <p:cNvSpPr txBox="1"/>
              <p:nvPr/>
            </p:nvSpPr>
            <p:spPr>
              <a:xfrm>
                <a:off x="9913428" y="3707601"/>
                <a:ext cx="6598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zh-TW" altLang="zh-TW" sz="20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TW" sz="20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TW" sz="2000" b="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zh-TW" altLang="zh-TW" sz="2000" kern="100" dirty="0"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8DD0BEB-F316-CFDA-D127-E8FC4E369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3428" y="3707601"/>
                <a:ext cx="659876" cy="40011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134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2" grpId="0"/>
      <p:bldP spid="5" grpId="0"/>
      <p:bldP spid="6" grpId="0" animBg="1"/>
      <p:bldP spid="7" grpId="0"/>
      <p:bldP spid="10" grpId="0"/>
      <p:bldP spid="12" grpId="0"/>
      <p:bldP spid="13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</a:t>
            </a:r>
            <a:r>
              <a:rPr kumimoji="1" lang="zh-TW" altLang="en-US" dirty="0"/>
              <a:t>什麼是深度學習</a:t>
            </a:r>
            <a:r>
              <a:rPr kumimoji="1" lang="en-US" altLang="zh-TW" dirty="0"/>
              <a:t>?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772881" cy="2240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深度學習是一種機器學習方法，著重於使用多層的類神經網路 </a:t>
            </a:r>
            <a:r>
              <a:rPr kumimoji="1" lang="en-US" altLang="zh-TW" sz="2400" dirty="0"/>
              <a:t>(Neural Networks) </a:t>
            </a:r>
            <a:r>
              <a:rPr kumimoji="1" lang="zh-TW" altLang="en-US" sz="2400" dirty="0"/>
              <a:t>來完成任務，例如分類、生成等等。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在深度學習模型中，通常參數數量都非常龐大，這主要來自於</a:t>
            </a:r>
            <a:r>
              <a:rPr kumimoji="1" lang="zh-TW" altLang="en-US" sz="2400" dirty="0">
                <a:solidFill>
                  <a:srgbClr val="FF0000"/>
                </a:solidFill>
              </a:rPr>
              <a:t>隱藏層大小 </a:t>
            </a:r>
            <a:r>
              <a:rPr kumimoji="1" lang="en-US" altLang="zh-TW" sz="2400" dirty="0">
                <a:solidFill>
                  <a:srgbClr val="FF0000"/>
                </a:solidFill>
              </a:rPr>
              <a:t>(hidden size) </a:t>
            </a:r>
            <a:r>
              <a:rPr kumimoji="1" lang="zh-TW" altLang="en-US" sz="2400" dirty="0"/>
              <a:t>與</a:t>
            </a:r>
            <a:r>
              <a:rPr kumimoji="1" lang="zh-TW" altLang="en-US" sz="2400" dirty="0">
                <a:solidFill>
                  <a:srgbClr val="FF0000"/>
                </a:solidFill>
              </a:rPr>
              <a:t>模型層數 </a:t>
            </a:r>
            <a:r>
              <a:rPr kumimoji="1" lang="en-US" altLang="zh-TW" sz="2400" dirty="0">
                <a:solidFill>
                  <a:srgbClr val="FF0000"/>
                </a:solidFill>
              </a:rPr>
              <a:t>(number of hidden layers) </a:t>
            </a:r>
            <a:r>
              <a:rPr kumimoji="1" lang="zh-TW" altLang="en-US" sz="2400" dirty="0"/>
              <a:t>的增加。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494516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6EA598-66E1-3F84-6B05-6888B7372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上一頁的計算過程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BFDEE6-A0BC-6229-3342-E3185C8B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EE0D451-1185-8FF8-25E2-2EB57BD0E959}"/>
                  </a:ext>
                </a:extLst>
              </p:cNvPr>
              <p:cNvSpPr txBox="1"/>
              <p:nvPr/>
            </p:nvSpPr>
            <p:spPr>
              <a:xfrm>
                <a:off x="848312" y="4538030"/>
                <a:ext cx="6155211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EE0D451-1185-8FF8-25E2-2EB57BD0E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312" y="4538030"/>
                <a:ext cx="6155211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D0123EB-1508-2D5E-E818-17867D9AC0F1}"/>
                  </a:ext>
                </a:extLst>
              </p:cNvPr>
              <p:cNvSpPr txBox="1"/>
              <p:nvPr/>
            </p:nvSpPr>
            <p:spPr>
              <a:xfrm>
                <a:off x="1165134" y="5113892"/>
                <a:ext cx="538196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>
                        <a:latin typeface="Cambria Math" panose="02040503050406030204" pitchFamily="18" charset="0"/>
                      </a:rPr>
                      <m:t>ReLU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TW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D0123EB-1508-2D5E-E818-17867D9AC0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5134" y="5113892"/>
                <a:ext cx="5381969" cy="477888"/>
              </a:xfrm>
              <a:prstGeom prst="rect">
                <a:avLst/>
              </a:prstGeom>
              <a:blipFill>
                <a:blip r:embed="rId4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6CDD05D-9214-524A-437E-44AE85254E70}"/>
                  </a:ext>
                </a:extLst>
              </p:cNvPr>
              <p:cNvSpPr txBox="1"/>
              <p:nvPr/>
            </p:nvSpPr>
            <p:spPr>
              <a:xfrm>
                <a:off x="5655546" y="5120426"/>
                <a:ext cx="6313950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b="0" i="0" smtClean="0">
                        <a:latin typeface="Cambria Math" panose="02040503050406030204" pitchFamily="18" charset="0"/>
                      </a:rPr>
                      <m:t>ReLU</m:t>
                    </m:r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B6CDD05D-9214-524A-437E-44AE85254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546" y="5120426"/>
                <a:ext cx="6313950" cy="477888"/>
              </a:xfrm>
              <a:prstGeom prst="rect">
                <a:avLst/>
              </a:prstGeom>
              <a:blipFill>
                <a:blip r:embed="rId5"/>
                <a:stretch>
                  <a:fillRect l="-201" b="-131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>
            <a:extLst>
              <a:ext uri="{FF2B5EF4-FFF2-40B4-BE49-F238E27FC236}">
                <a16:creationId xmlns:a16="http://schemas.microsoft.com/office/drawing/2014/main" id="{CFE93CF2-DADD-27F1-1A20-0856464B3164}"/>
              </a:ext>
            </a:extLst>
          </p:cNvPr>
          <p:cNvGrpSpPr/>
          <p:nvPr/>
        </p:nvGrpSpPr>
        <p:grpSpPr>
          <a:xfrm>
            <a:off x="728594" y="1664864"/>
            <a:ext cx="3890043" cy="2288953"/>
            <a:chOff x="792339" y="2236746"/>
            <a:chExt cx="3890043" cy="2288953"/>
          </a:xfrm>
        </p:grpSpPr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F18B8ECB-6BFE-F23C-F5B6-FF7BEF16AD53}"/>
                </a:ext>
              </a:extLst>
            </p:cNvPr>
            <p:cNvSpPr/>
            <p:nvPr/>
          </p:nvSpPr>
          <p:spPr>
            <a:xfrm>
              <a:off x="1286148" y="267669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DDA80A13-A565-E0EE-2978-8F7D77EEB45C}"/>
                </a:ext>
              </a:extLst>
            </p:cNvPr>
            <p:cNvSpPr/>
            <p:nvPr/>
          </p:nvSpPr>
          <p:spPr>
            <a:xfrm>
              <a:off x="1286148" y="386901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DA1F2D83-D4AA-CF90-7CB2-8567B2FE3EDF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>
              <a:off x="1857648" y="2962447"/>
              <a:ext cx="1165860" cy="11868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B1FE62BE-FA1A-AC94-05F2-01F68118F4C5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 flipV="1">
              <a:off x="1857648" y="2963834"/>
              <a:ext cx="1177290" cy="11909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F8A37F70-27F4-766C-5170-C85C0F6B007A}"/>
                </a:ext>
              </a:extLst>
            </p:cNvPr>
            <p:cNvSpPr/>
            <p:nvPr/>
          </p:nvSpPr>
          <p:spPr>
            <a:xfrm>
              <a:off x="3034938" y="267808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4FE4FDCC-B8BE-7699-5D68-501CFCBBBB90}"/>
                </a:ext>
              </a:extLst>
            </p:cNvPr>
            <p:cNvSpPr/>
            <p:nvPr/>
          </p:nvSpPr>
          <p:spPr>
            <a:xfrm>
              <a:off x="3023508" y="386356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A4871F44-BBE2-741E-9222-B2467F3BF7F2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>
              <a:off x="1857648" y="2962447"/>
              <a:ext cx="1177290" cy="13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10F92EAA-8370-3DF5-2090-732D43FF7ACC}"/>
                </a:ext>
              </a:extLst>
            </p:cNvPr>
            <p:cNvCxnSpPr>
              <a:cxnSpLocks/>
              <a:stCxn id="13" idx="6"/>
              <a:endCxn id="17" idx="2"/>
            </p:cNvCxnSpPr>
            <p:nvPr/>
          </p:nvCxnSpPr>
          <p:spPr>
            <a:xfrm flipV="1">
              <a:off x="1857648" y="4149317"/>
              <a:ext cx="1165860" cy="5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26FFF3A1-9EF1-647F-F45C-3FED584966C6}"/>
                </a:ext>
              </a:extLst>
            </p:cNvPr>
            <p:cNvSpPr/>
            <p:nvPr/>
          </p:nvSpPr>
          <p:spPr>
            <a:xfrm>
              <a:off x="4110882" y="324958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5986D051-D18D-DD9C-C7D9-35739CF7E4DD}"/>
                </a:ext>
              </a:extLst>
            </p:cNvPr>
            <p:cNvCxnSpPr>
              <a:cxnSpLocks/>
              <a:stCxn id="16" idx="6"/>
              <a:endCxn id="20" idx="2"/>
            </p:cNvCxnSpPr>
            <p:nvPr/>
          </p:nvCxnSpPr>
          <p:spPr>
            <a:xfrm>
              <a:off x="3606438" y="2963834"/>
              <a:ext cx="504444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57F41DB-8FB6-592D-4681-0CFF4B4E19C9}"/>
                </a:ext>
              </a:extLst>
            </p:cNvPr>
            <p:cNvCxnSpPr>
              <a:cxnSpLocks/>
              <a:stCxn id="17" idx="6"/>
              <a:endCxn id="20" idx="2"/>
            </p:cNvCxnSpPr>
            <p:nvPr/>
          </p:nvCxnSpPr>
          <p:spPr>
            <a:xfrm flipV="1">
              <a:off x="3595008" y="3535334"/>
              <a:ext cx="515874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22">
                  <a:extLst>
                    <a:ext uri="{FF2B5EF4-FFF2-40B4-BE49-F238E27FC236}">
                      <a16:creationId xmlns:a16="http://schemas.microsoft.com/office/drawing/2014/main" id="{ECB0890C-1CE1-3764-E660-6C39E0C2A605}"/>
                    </a:ext>
                  </a:extLst>
                </p:cNvPr>
                <p:cNvSpPr txBox="1"/>
                <p:nvPr/>
              </p:nvSpPr>
              <p:spPr>
                <a:xfrm>
                  <a:off x="792339" y="3927947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19CC0B55-05FF-0D12-07C1-9A33F4C4B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339" y="3927947"/>
                  <a:ext cx="460587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字方塊 23">
                  <a:extLst>
                    <a:ext uri="{FF2B5EF4-FFF2-40B4-BE49-F238E27FC236}">
                      <a16:creationId xmlns:a16="http://schemas.microsoft.com/office/drawing/2014/main" id="{D2CF2C07-D585-68E0-F98C-23AA85CA45C6}"/>
                    </a:ext>
                  </a:extLst>
                </p:cNvPr>
                <p:cNvSpPr txBox="1"/>
                <p:nvPr/>
              </p:nvSpPr>
              <p:spPr>
                <a:xfrm>
                  <a:off x="795856" y="2718808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D532EF82-722C-6BAD-EAF2-A297B07E1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856" y="2718808"/>
                  <a:ext cx="460587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字方塊 24">
                  <a:extLst>
                    <a:ext uri="{FF2B5EF4-FFF2-40B4-BE49-F238E27FC236}">
                      <a16:creationId xmlns:a16="http://schemas.microsoft.com/office/drawing/2014/main" id="{ED2A6795-A908-B990-F96C-49DC9D731FD7}"/>
                    </a:ext>
                  </a:extLst>
                </p:cNvPr>
                <p:cNvSpPr txBox="1"/>
                <p:nvPr/>
              </p:nvSpPr>
              <p:spPr>
                <a:xfrm>
                  <a:off x="2058528" y="248117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AAA76575-B014-A430-C301-DA504324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28" y="2481179"/>
                  <a:ext cx="779339" cy="4778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711C5CB5-F622-E040-003B-88C8A9D03B59}"/>
                    </a:ext>
                  </a:extLst>
                </p:cNvPr>
                <p:cNvSpPr txBox="1"/>
                <p:nvPr/>
              </p:nvSpPr>
              <p:spPr>
                <a:xfrm>
                  <a:off x="1511277" y="309443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2B8EC30E-A187-0E6D-BD94-DAC80711D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277" y="3094439"/>
                  <a:ext cx="779339" cy="47788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26">
                  <a:extLst>
                    <a:ext uri="{FF2B5EF4-FFF2-40B4-BE49-F238E27FC236}">
                      <a16:creationId xmlns:a16="http://schemas.microsoft.com/office/drawing/2014/main" id="{39DAFBF5-54C9-0A03-3B8E-A0CFD75BC904}"/>
                    </a:ext>
                  </a:extLst>
                </p:cNvPr>
                <p:cNvSpPr txBox="1"/>
                <p:nvPr/>
              </p:nvSpPr>
              <p:spPr>
                <a:xfrm>
                  <a:off x="1512200" y="3463874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D103F155-F2A5-58F0-0C84-E18DAC4CA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2200" y="3463874"/>
                  <a:ext cx="779339" cy="47788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27">
                  <a:extLst>
                    <a:ext uri="{FF2B5EF4-FFF2-40B4-BE49-F238E27FC236}">
                      <a16:creationId xmlns:a16="http://schemas.microsoft.com/office/drawing/2014/main" id="{545B9F1A-FEC4-BDE4-A12D-A450B05C75BF}"/>
                    </a:ext>
                  </a:extLst>
                </p:cNvPr>
                <p:cNvSpPr txBox="1"/>
                <p:nvPr/>
              </p:nvSpPr>
              <p:spPr>
                <a:xfrm>
                  <a:off x="2058528" y="4047811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4BD396EA-59F5-5026-BEFF-AB30FDB63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28" y="4047811"/>
                  <a:ext cx="779339" cy="47788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字方塊 28">
                  <a:extLst>
                    <a:ext uri="{FF2B5EF4-FFF2-40B4-BE49-F238E27FC236}">
                      <a16:creationId xmlns:a16="http://schemas.microsoft.com/office/drawing/2014/main" id="{75BE1DD1-7B66-52D6-2041-F2655BBEABC6}"/>
                    </a:ext>
                  </a:extLst>
                </p:cNvPr>
                <p:cNvSpPr txBox="1"/>
                <p:nvPr/>
              </p:nvSpPr>
              <p:spPr>
                <a:xfrm>
                  <a:off x="3632361" y="389436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27664774-72E7-C7FF-7417-4F58A73F2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361" y="3894369"/>
                  <a:ext cx="779339" cy="47788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>
                  <a:extLst>
                    <a:ext uri="{FF2B5EF4-FFF2-40B4-BE49-F238E27FC236}">
                      <a16:creationId xmlns:a16="http://schemas.microsoft.com/office/drawing/2014/main" id="{95A86DE3-452F-426F-B885-2120DC3FE6F5}"/>
                    </a:ext>
                  </a:extLst>
                </p:cNvPr>
                <p:cNvSpPr txBox="1"/>
                <p:nvPr/>
              </p:nvSpPr>
              <p:spPr>
                <a:xfrm>
                  <a:off x="3632361" y="2698411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7DA15F97-AFE7-39FF-6843-A43827E8D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361" y="2698411"/>
                  <a:ext cx="779339" cy="47788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9878A967-7AA6-3D30-0EBE-56FF6690BE18}"/>
                    </a:ext>
                  </a:extLst>
                </p:cNvPr>
                <p:cNvSpPr txBox="1"/>
                <p:nvPr/>
              </p:nvSpPr>
              <p:spPr>
                <a:xfrm>
                  <a:off x="3086428" y="2236746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AA806397-16CA-B146-75E5-58FFD2BCF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8" y="2236746"/>
                  <a:ext cx="460587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2632"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2DAB23B6-0ABF-5EEB-7FEB-DF903CE3F4A7}"/>
                    </a:ext>
                  </a:extLst>
                </p:cNvPr>
                <p:cNvSpPr txBox="1"/>
                <p:nvPr/>
              </p:nvSpPr>
              <p:spPr>
                <a:xfrm>
                  <a:off x="3086428" y="3435896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FEF2FB1D-1372-A0DA-9C97-15C3EAA5A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8" y="3435896"/>
                  <a:ext cx="460587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2632"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206560D1-99B5-0F8C-9293-17370B9E2C2E}"/>
                  </a:ext>
                </a:extLst>
              </p:cNvPr>
              <p:cNvSpPr txBox="1"/>
              <p:nvPr/>
            </p:nvSpPr>
            <p:spPr>
              <a:xfrm>
                <a:off x="4102688" y="2666994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206560D1-99B5-0F8C-9293-17370B9E2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2688" y="2666994"/>
                <a:ext cx="460587" cy="461665"/>
              </a:xfrm>
              <a:prstGeom prst="rect">
                <a:avLst/>
              </a:prstGeom>
              <a:blipFill>
                <a:blip r:embed="rId19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390D16E8-09F7-B4C6-29CC-FAA27831A800}"/>
              </a:ext>
            </a:extLst>
          </p:cNvPr>
          <p:cNvSpPr txBox="1"/>
          <p:nvPr/>
        </p:nvSpPr>
        <p:spPr>
          <a:xfrm>
            <a:off x="5220180" y="5518156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88A58E7-446C-8F0E-ED0C-067248669BBC}"/>
              </a:ext>
            </a:extLst>
          </p:cNvPr>
          <p:cNvSpPr txBox="1"/>
          <p:nvPr/>
        </p:nvSpPr>
        <p:spPr>
          <a:xfrm>
            <a:off x="9739107" y="5518156"/>
            <a:ext cx="48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-2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16FE44F-F4DD-7F82-4480-5BB1D4EAE2A6}"/>
              </a:ext>
            </a:extLst>
          </p:cNvPr>
          <p:cNvSpPr txBox="1"/>
          <p:nvPr/>
        </p:nvSpPr>
        <p:spPr>
          <a:xfrm>
            <a:off x="2816164" y="5518156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E7BE5D90-4071-CDDE-E05C-FE04E582D3D2}"/>
              </a:ext>
            </a:extLst>
          </p:cNvPr>
          <p:cNvSpPr txBox="1"/>
          <p:nvPr/>
        </p:nvSpPr>
        <p:spPr>
          <a:xfrm>
            <a:off x="3951216" y="5518156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B459039-A11A-3E77-9E71-9CF1EF4457C3}"/>
              </a:ext>
            </a:extLst>
          </p:cNvPr>
          <p:cNvSpPr txBox="1"/>
          <p:nvPr/>
        </p:nvSpPr>
        <p:spPr>
          <a:xfrm>
            <a:off x="7306576" y="5518156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712690F-910D-E603-0B59-22A5775F90E5}"/>
              </a:ext>
            </a:extLst>
          </p:cNvPr>
          <p:cNvSpPr txBox="1"/>
          <p:nvPr/>
        </p:nvSpPr>
        <p:spPr>
          <a:xfrm>
            <a:off x="8429303" y="5518156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0" name="表格 6">
                <a:extLst>
                  <a:ext uri="{FF2B5EF4-FFF2-40B4-BE49-F238E27FC236}">
                    <a16:creationId xmlns:a16="http://schemas.microsoft.com/office/drawing/2014/main" id="{EF89696A-5020-4AC2-43A2-3323B13DF9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6371056"/>
                  </p:ext>
                </p:extLst>
              </p:nvPr>
            </p:nvGraphicFramePr>
            <p:xfrm>
              <a:off x="6240516" y="1884471"/>
              <a:ext cx="515922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9807">
                      <a:extLst>
                        <a:ext uri="{9D8B030D-6E8A-4147-A177-3AD203B41FA5}">
                          <a16:colId xmlns:a16="http://schemas.microsoft.com/office/drawing/2014/main" val="2668770363"/>
                        </a:ext>
                      </a:extLst>
                    </a:gridCol>
                    <a:gridCol w="1289807">
                      <a:extLst>
                        <a:ext uri="{9D8B030D-6E8A-4147-A177-3AD203B41FA5}">
                          <a16:colId xmlns:a16="http://schemas.microsoft.com/office/drawing/2014/main" val="2869760439"/>
                        </a:ext>
                      </a:extLst>
                    </a:gridCol>
                    <a:gridCol w="1289807">
                      <a:extLst>
                        <a:ext uri="{9D8B030D-6E8A-4147-A177-3AD203B41FA5}">
                          <a16:colId xmlns:a16="http://schemas.microsoft.com/office/drawing/2014/main" val="1383172857"/>
                        </a:ext>
                      </a:extLst>
                    </a:gridCol>
                    <a:gridCol w="1289807">
                      <a:extLst>
                        <a:ext uri="{9D8B030D-6E8A-4147-A177-3AD203B41FA5}">
                          <a16:colId xmlns:a16="http://schemas.microsoft.com/office/drawing/2014/main" val="405010328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x1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x2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XOR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4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𝑜</m:t>
                                    </m:r>
                                  </m:e>
                                  <m:sub>
                                    <m:r>
                                      <a:rPr lang="en-US" altLang="zh-TW" sz="2400" b="0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2614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TW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3529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TW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483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TW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52286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TW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508300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0" name="表格 6">
                <a:extLst>
                  <a:ext uri="{FF2B5EF4-FFF2-40B4-BE49-F238E27FC236}">
                    <a16:creationId xmlns:a16="http://schemas.microsoft.com/office/drawing/2014/main" id="{EF89696A-5020-4AC2-43A2-3323B13DF9F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6371056"/>
                  </p:ext>
                </p:extLst>
              </p:nvPr>
            </p:nvGraphicFramePr>
            <p:xfrm>
              <a:off x="6240516" y="1884471"/>
              <a:ext cx="5159228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89807">
                      <a:extLst>
                        <a:ext uri="{9D8B030D-6E8A-4147-A177-3AD203B41FA5}">
                          <a16:colId xmlns:a16="http://schemas.microsoft.com/office/drawing/2014/main" val="2668770363"/>
                        </a:ext>
                      </a:extLst>
                    </a:gridCol>
                    <a:gridCol w="1289807">
                      <a:extLst>
                        <a:ext uri="{9D8B030D-6E8A-4147-A177-3AD203B41FA5}">
                          <a16:colId xmlns:a16="http://schemas.microsoft.com/office/drawing/2014/main" val="2869760439"/>
                        </a:ext>
                      </a:extLst>
                    </a:gridCol>
                    <a:gridCol w="1289807">
                      <a:extLst>
                        <a:ext uri="{9D8B030D-6E8A-4147-A177-3AD203B41FA5}">
                          <a16:colId xmlns:a16="http://schemas.microsoft.com/office/drawing/2014/main" val="1383172857"/>
                        </a:ext>
                      </a:extLst>
                    </a:gridCol>
                    <a:gridCol w="1289807">
                      <a:extLst>
                        <a:ext uri="{9D8B030D-6E8A-4147-A177-3AD203B41FA5}">
                          <a16:colId xmlns:a16="http://schemas.microsoft.com/office/drawing/2014/main" val="405010328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x1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x2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XOR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0"/>
                          <a:stretch>
                            <a:fillRect l="-300000" t="-11111" r="-2941" b="-4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261486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TW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83529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TW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04836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zh-TW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6522867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1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/>
                            <a:t>0</a:t>
                          </a:r>
                          <a:endParaRPr lang="zh-TW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TW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2508300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2" name="文字方塊 41">
            <a:extLst>
              <a:ext uri="{FF2B5EF4-FFF2-40B4-BE49-F238E27FC236}">
                <a16:creationId xmlns:a16="http://schemas.microsoft.com/office/drawing/2014/main" id="{C033E587-3648-B93E-919C-6D9A3BB250C9}"/>
              </a:ext>
            </a:extLst>
          </p:cNvPr>
          <p:cNvSpPr txBox="1"/>
          <p:nvPr/>
        </p:nvSpPr>
        <p:spPr>
          <a:xfrm>
            <a:off x="9165137" y="5518156"/>
            <a:ext cx="48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-1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9CAB2E5-D485-ACAC-20C7-12C91D5F3D44}"/>
              </a:ext>
            </a:extLst>
          </p:cNvPr>
          <p:cNvSpPr txBox="1"/>
          <p:nvPr/>
        </p:nvSpPr>
        <p:spPr>
          <a:xfrm>
            <a:off x="10448629" y="5518156"/>
            <a:ext cx="48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7C1E1E72-AF7B-E805-AD38-7F0A96EEFA1B}"/>
              </a:ext>
            </a:extLst>
          </p:cNvPr>
          <p:cNvSpPr txBox="1"/>
          <p:nvPr/>
        </p:nvSpPr>
        <p:spPr>
          <a:xfrm>
            <a:off x="4633236" y="5518156"/>
            <a:ext cx="4849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89129CBA-86D9-419D-A19B-BB0AF0768EFC}"/>
              </a:ext>
            </a:extLst>
          </p:cNvPr>
          <p:cNvCxnSpPr/>
          <p:nvPr/>
        </p:nvCxnSpPr>
        <p:spPr>
          <a:xfrm>
            <a:off x="3021049" y="2466184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5F25504F-5F8C-7907-BE52-1D554340643A}"/>
              </a:ext>
            </a:extLst>
          </p:cNvPr>
          <p:cNvCxnSpPr>
            <a:cxnSpLocks/>
          </p:cNvCxnSpPr>
          <p:nvPr/>
        </p:nvCxnSpPr>
        <p:spPr>
          <a:xfrm flipV="1">
            <a:off x="3281217" y="2237584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AD4F8614-3970-BD34-CB7D-7B838FD69226}"/>
              </a:ext>
            </a:extLst>
          </p:cNvPr>
          <p:cNvCxnSpPr/>
          <p:nvPr/>
        </p:nvCxnSpPr>
        <p:spPr>
          <a:xfrm>
            <a:off x="3014191" y="3650693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09F19B48-F5BE-3A37-0F1F-B0C4DE00DD1A}"/>
              </a:ext>
            </a:extLst>
          </p:cNvPr>
          <p:cNvCxnSpPr>
            <a:cxnSpLocks/>
          </p:cNvCxnSpPr>
          <p:nvPr/>
        </p:nvCxnSpPr>
        <p:spPr>
          <a:xfrm flipV="1">
            <a:off x="3274359" y="3422093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2917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42995C-8161-C1ED-11A8-5534FB961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Summary (for XOR with MLP)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8657ED-B6D3-4325-3C0C-6F8E0CC8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899008C-A906-3598-6E38-8F04F57D55AB}"/>
              </a:ext>
            </a:extLst>
          </p:cNvPr>
          <p:cNvSpPr txBox="1"/>
          <p:nvPr/>
        </p:nvSpPr>
        <p:spPr>
          <a:xfrm>
            <a:off x="653143" y="1674358"/>
            <a:ext cx="11066789" cy="279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XOR </a:t>
            </a:r>
            <a:r>
              <a:rPr kumimoji="1" lang="zh-TW" altLang="en-US" sz="2400" dirty="0"/>
              <a:t>在輸入空間中 線性不可分，一般線性分類器無法解決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非線性轉換 </a:t>
            </a:r>
            <a:r>
              <a:rPr kumimoji="1" lang="en-US" altLang="zh-TW" sz="2400" dirty="0"/>
              <a:t>(</a:t>
            </a:r>
            <a:r>
              <a:rPr kumimoji="1" lang="en-US" altLang="zh-TW" sz="2400" dirty="0" err="1"/>
              <a:t>ReLU</a:t>
            </a:r>
            <a:r>
              <a:rPr kumimoji="1" lang="en-US" altLang="zh-TW" sz="2400" dirty="0"/>
              <a:t>) </a:t>
            </a:r>
            <a:r>
              <a:rPr kumimoji="1" lang="zh-TW" altLang="en-US" sz="2400" dirty="0"/>
              <a:t>創造隱藏空間，讓資料從不可分 → 可分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在隱藏空間中，</a:t>
            </a:r>
            <a:r>
              <a:rPr kumimoji="1" lang="en-US" altLang="zh-TW" sz="2400" dirty="0"/>
              <a:t>XOR </a:t>
            </a:r>
            <a:r>
              <a:rPr kumimoji="1" lang="zh-TW" altLang="en-US" sz="2400" dirty="0"/>
              <a:t>點已經 線性可分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輸出層只需一條線 </a:t>
            </a:r>
            <a:r>
              <a:rPr kumimoji="1" lang="en-US" altLang="zh-TW" sz="2400" dirty="0"/>
              <a:t>(</a:t>
            </a:r>
            <a:r>
              <a:rPr kumimoji="1" lang="zh-TW" altLang="en-US" sz="2400" dirty="0"/>
              <a:t>線性分類器</a:t>
            </a:r>
            <a:r>
              <a:rPr kumimoji="1" lang="en-US" altLang="zh-TW" sz="2400" dirty="0"/>
              <a:t>) </a:t>
            </a:r>
            <a:r>
              <a:rPr kumimoji="1" lang="zh-TW" altLang="en-US" sz="2400" dirty="0"/>
              <a:t>就能完成分類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MLP </a:t>
            </a:r>
            <a:r>
              <a:rPr kumimoji="1" lang="zh-TW" altLang="en-US" sz="2400" dirty="0"/>
              <a:t>的力量：線性 </a:t>
            </a:r>
            <a:r>
              <a:rPr kumimoji="1" lang="en-US" altLang="zh-TW" sz="2400" dirty="0"/>
              <a:t>+ </a:t>
            </a:r>
            <a:r>
              <a:rPr kumimoji="1" lang="zh-TW" altLang="en-US" sz="2400" dirty="0"/>
              <a:t>非線性堆疊 → 能解決更複雜的決策邊界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0613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16C21-21D8-620F-1B1A-528AEB4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More resources for XOR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D2EF30-D9F7-400A-3CAB-C28734E6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BD1FBC-91B5-5CF2-76D7-5D709556E6CD}"/>
              </a:ext>
            </a:extLst>
          </p:cNvPr>
          <p:cNvSpPr txBox="1"/>
          <p:nvPr/>
        </p:nvSpPr>
        <p:spPr>
          <a:xfrm>
            <a:off x="703338" y="1969798"/>
            <a:ext cx="10785323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Community blog post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dev.to</a:t>
            </a:r>
            <a:r>
              <a:rPr kumimoji="1" lang="en-US" altLang="zh-TW" sz="2400" dirty="0"/>
              <a:t>/</a:t>
            </a:r>
            <a:r>
              <a:rPr kumimoji="1" lang="en-US" altLang="zh-TW" sz="2400" dirty="0" err="1"/>
              <a:t>jbahire</a:t>
            </a:r>
            <a:r>
              <a:rPr kumimoji="1" lang="en-US" altLang="zh-TW" sz="2400" dirty="0"/>
              <a:t>/demystifying-the-xor-problem-1blk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https://chih-sheng-huang821.medium.com/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機器學習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神經網路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多層感知機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-multilayer-perceptron-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mlp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運作方式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-f0e108e8b9af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Stanford course: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youtu.be</a:t>
            </a:r>
            <a:r>
              <a:rPr kumimoji="1" lang="en-US" altLang="zh-TW" sz="2400" dirty="0"/>
              <a:t>/s7nRWh_3BtA?si=ZEGRN5pmPchM0NxM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Also, in Deep Learning book (Chapter 6.1)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6957319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C65CD-1F5E-505C-97E6-EAA222109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6B2BB75-BF72-13CB-4FDC-4639CBDB2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772849"/>
            <a:ext cx="3200400" cy="1312302"/>
          </a:xfrm>
        </p:spPr>
        <p:txBody>
          <a:bodyPr anchor="ctr">
            <a:normAutofit fontScale="90000"/>
          </a:bodyPr>
          <a:lstStyle/>
          <a:p>
            <a:r>
              <a:rPr lang="en-US" altLang="zh-TW" sz="4800" dirty="0"/>
              <a:t>Gradient Descent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A74680-6E34-41F1-310C-6236D317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076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8D1385-3677-522F-3C42-94903BEC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Machine Learning Approaches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37B629-B042-715F-E7A4-9DD7B0CF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C79299B-C1AD-1A28-4EE4-72DD8E287FB2}"/>
              </a:ext>
            </a:extLst>
          </p:cNvPr>
          <p:cNvSpPr/>
          <p:nvPr/>
        </p:nvSpPr>
        <p:spPr>
          <a:xfrm>
            <a:off x="956734" y="2121385"/>
            <a:ext cx="2328332" cy="150706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Supervised Learning</a:t>
            </a:r>
          </a:p>
          <a:p>
            <a:pPr algn="ctr"/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監督式學習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A6618AF-5CBD-AA85-BCDA-30533BF21D5F}"/>
              </a:ext>
            </a:extLst>
          </p:cNvPr>
          <p:cNvSpPr/>
          <p:nvPr/>
        </p:nvSpPr>
        <p:spPr>
          <a:xfrm>
            <a:off x="956734" y="4423340"/>
            <a:ext cx="2328333" cy="15070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Unsupervised Learning</a:t>
            </a:r>
          </a:p>
          <a:p>
            <a:pPr algn="ctr"/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無監督式學習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pic>
        <p:nvPicPr>
          <p:cNvPr id="8" name="圖形 7" descr="書本 以實心填滿">
            <a:extLst>
              <a:ext uri="{FF2B5EF4-FFF2-40B4-BE49-F238E27FC236}">
                <a16:creationId xmlns:a16="http://schemas.microsoft.com/office/drawing/2014/main" id="{A30056D3-D2F7-37DA-9A8A-899FC3A6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9338" y="2513691"/>
            <a:ext cx="779535" cy="77953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76FFC60-67B6-9F3C-48E5-EAC5CE8FEE4E}"/>
              </a:ext>
            </a:extLst>
          </p:cNvPr>
          <p:cNvSpPr txBox="1"/>
          <p:nvPr/>
        </p:nvSpPr>
        <p:spPr>
          <a:xfrm>
            <a:off x="6422259" y="2537610"/>
            <a:ext cx="840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dirty="0"/>
              <a:t>🤖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A2EFB03-9064-B91A-91BC-715D21E5BC05}"/>
              </a:ext>
            </a:extLst>
          </p:cNvPr>
          <p:cNvCxnSpPr>
            <a:cxnSpLocks/>
          </p:cNvCxnSpPr>
          <p:nvPr/>
        </p:nvCxnSpPr>
        <p:spPr>
          <a:xfrm>
            <a:off x="5232269" y="2903458"/>
            <a:ext cx="10458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形 11" descr="書本 以實心填滿">
            <a:extLst>
              <a:ext uri="{FF2B5EF4-FFF2-40B4-BE49-F238E27FC236}">
                <a16:creationId xmlns:a16="http://schemas.microsoft.com/office/drawing/2014/main" id="{AD86B092-0D3F-FFE6-67D0-187FDA211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2045" y="4787107"/>
            <a:ext cx="779535" cy="77953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EF96618-C899-C059-CBF5-A54891A778C9}"/>
              </a:ext>
            </a:extLst>
          </p:cNvPr>
          <p:cNvSpPr txBox="1"/>
          <p:nvPr/>
        </p:nvSpPr>
        <p:spPr>
          <a:xfrm>
            <a:off x="6374966" y="4811026"/>
            <a:ext cx="840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dirty="0"/>
              <a:t>🤖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02BB9E71-57F0-CDBD-1FA4-DA440416A696}"/>
              </a:ext>
            </a:extLst>
          </p:cNvPr>
          <p:cNvCxnSpPr>
            <a:cxnSpLocks/>
          </p:cNvCxnSpPr>
          <p:nvPr/>
        </p:nvCxnSpPr>
        <p:spPr>
          <a:xfrm>
            <a:off x="5184976" y="5176874"/>
            <a:ext cx="10458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54720D9-D001-EC85-EC95-EAA3C7F6446A}"/>
              </a:ext>
            </a:extLst>
          </p:cNvPr>
          <p:cNvSpPr txBox="1"/>
          <p:nvPr/>
        </p:nvSpPr>
        <p:spPr>
          <a:xfrm>
            <a:off x="5482759" y="5026076"/>
            <a:ext cx="494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/>
              <a:t>❌</a:t>
            </a:r>
            <a:endParaRPr lang="zh-TW" altLang="en-US" sz="1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C334327-9A52-AF0F-6D59-E6AFD659D7C9}"/>
              </a:ext>
            </a:extLst>
          </p:cNvPr>
          <p:cNvSpPr txBox="1"/>
          <p:nvPr/>
        </p:nvSpPr>
        <p:spPr>
          <a:xfrm>
            <a:off x="4000596" y="3444024"/>
            <a:ext cx="364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準備許多有答案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(label)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的資料來訓練模型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2E8E7-3592-B662-1EFA-E479A05F2C94}"/>
              </a:ext>
            </a:extLst>
          </p:cNvPr>
          <p:cNvSpPr/>
          <p:nvPr/>
        </p:nvSpPr>
        <p:spPr>
          <a:xfrm>
            <a:off x="8246728" y="2197586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Classification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EADFE1F-AB1C-D7EA-6251-FDD029C1AC0D}"/>
              </a:ext>
            </a:extLst>
          </p:cNvPr>
          <p:cNvSpPr/>
          <p:nvPr/>
        </p:nvSpPr>
        <p:spPr>
          <a:xfrm>
            <a:off x="8246728" y="3136848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Regression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53F3152-B2EA-DFEF-C02C-0F5B88C20808}"/>
              </a:ext>
            </a:extLst>
          </p:cNvPr>
          <p:cNvSpPr/>
          <p:nvPr/>
        </p:nvSpPr>
        <p:spPr>
          <a:xfrm>
            <a:off x="8246728" y="4508617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Clustering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2641576-EC01-AC7D-B744-D11B049311FA}"/>
              </a:ext>
            </a:extLst>
          </p:cNvPr>
          <p:cNvSpPr/>
          <p:nvPr/>
        </p:nvSpPr>
        <p:spPr>
          <a:xfrm>
            <a:off x="8246728" y="5341468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Similarity Matching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313A4BB-6DF6-BDCE-1B71-C182BCC05BE3}"/>
              </a:ext>
            </a:extLst>
          </p:cNvPr>
          <p:cNvSpPr txBox="1"/>
          <p:nvPr/>
        </p:nvSpPr>
        <p:spPr>
          <a:xfrm>
            <a:off x="4000596" y="5734356"/>
            <a:ext cx="383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模型在沒有標註的資料下學習資料本身的內在結構或模式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68CD6F6-E492-8CD6-79E0-3BFBD3FC1789}"/>
              </a:ext>
            </a:extLst>
          </p:cNvPr>
          <p:cNvSpPr txBox="1"/>
          <p:nvPr/>
        </p:nvSpPr>
        <p:spPr>
          <a:xfrm>
            <a:off x="1335663" y="1582265"/>
            <a:ext cx="157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Approaches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3DFFDE5-A2A8-9216-7060-A84E10C5F022}"/>
              </a:ext>
            </a:extLst>
          </p:cNvPr>
          <p:cNvSpPr txBox="1"/>
          <p:nvPr/>
        </p:nvSpPr>
        <p:spPr>
          <a:xfrm>
            <a:off x="4708839" y="1582265"/>
            <a:ext cx="199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Learning Process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B374ED-33FA-D092-9E50-3CF29FF8CD33}"/>
              </a:ext>
            </a:extLst>
          </p:cNvPr>
          <p:cNvSpPr txBox="1"/>
          <p:nvPr/>
        </p:nvSpPr>
        <p:spPr>
          <a:xfrm>
            <a:off x="8246728" y="1582265"/>
            <a:ext cx="199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Common Tasks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238D3D1-8DA8-9986-61D4-33E342B3DDEF}"/>
              </a:ext>
            </a:extLst>
          </p:cNvPr>
          <p:cNvSpPr txBox="1"/>
          <p:nvPr/>
        </p:nvSpPr>
        <p:spPr>
          <a:xfrm>
            <a:off x="10304128" y="5395408"/>
            <a:ext cx="1616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Dimensionality Reduction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41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Classification and Regression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D5C9E238-582E-F164-9EAD-98C2D6DB9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" y="2560096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803F3418-B90A-820D-7EEA-6AE5069A1C80}"/>
              </a:ext>
            </a:extLst>
          </p:cNvPr>
          <p:cNvCxnSpPr/>
          <p:nvPr/>
        </p:nvCxnSpPr>
        <p:spPr>
          <a:xfrm>
            <a:off x="4030980" y="3196614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6DDD100E-A998-3BBE-114D-340AEE3C4D80}"/>
              </a:ext>
            </a:extLst>
          </p:cNvPr>
          <p:cNvCxnSpPr/>
          <p:nvPr/>
        </p:nvCxnSpPr>
        <p:spPr>
          <a:xfrm>
            <a:off x="6995160" y="3196614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623CDC5-5FBC-94B0-88C0-A7982724DEB0}"/>
              </a:ext>
            </a:extLst>
          </p:cNvPr>
          <p:cNvSpPr txBox="1"/>
          <p:nvPr/>
        </p:nvSpPr>
        <p:spPr>
          <a:xfrm>
            <a:off x="7997190" y="2560096"/>
            <a:ext cx="819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Cat</a:t>
            </a:r>
            <a:endParaRPr kumimoji="1" lang="zh-TW" altLang="en-US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F0B4AE-11C0-E96A-ED1A-3C6A3F1AB4E3}"/>
              </a:ext>
            </a:extLst>
          </p:cNvPr>
          <p:cNvSpPr txBox="1"/>
          <p:nvPr/>
        </p:nvSpPr>
        <p:spPr>
          <a:xfrm>
            <a:off x="7997189" y="2996559"/>
            <a:ext cx="886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Dog</a:t>
            </a:r>
            <a:endParaRPr kumimoji="1"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2179586-8AA2-5536-8D4F-E269D7D8CF2F}"/>
              </a:ext>
            </a:extLst>
          </p:cNvPr>
          <p:cNvSpPr txBox="1"/>
          <p:nvPr/>
        </p:nvSpPr>
        <p:spPr>
          <a:xfrm>
            <a:off x="7997190" y="3424371"/>
            <a:ext cx="942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Apple</a:t>
            </a:r>
            <a:endParaRPr kumimoji="1" lang="zh-TW" altLang="en-US" sz="2000" dirty="0"/>
          </a:p>
        </p:txBody>
      </p:sp>
      <p:pic>
        <p:nvPicPr>
          <p:cNvPr id="13" name="圖形 12" descr="核取方塊 (打勾) 以實心填滿">
            <a:extLst>
              <a:ext uri="{FF2B5EF4-FFF2-40B4-BE49-F238E27FC236}">
                <a16:creationId xmlns:a16="http://schemas.microsoft.com/office/drawing/2014/main" id="{525EA8EF-B155-6955-8BFA-803F71ED8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0164" y="2447478"/>
            <a:ext cx="625345" cy="625345"/>
          </a:xfrm>
          <a:prstGeom prst="rect">
            <a:avLst/>
          </a:prstGeom>
        </p:spPr>
      </p:pic>
      <p:sp>
        <p:nvSpPr>
          <p:cNvPr id="16" name="圓角矩形 15">
            <a:extLst>
              <a:ext uri="{FF2B5EF4-FFF2-40B4-BE49-F238E27FC236}">
                <a16:creationId xmlns:a16="http://schemas.microsoft.com/office/drawing/2014/main" id="{B2E5EECB-6552-705B-B5F3-3398BFAE40B5}"/>
              </a:ext>
            </a:extLst>
          </p:cNvPr>
          <p:cNvSpPr/>
          <p:nvPr/>
        </p:nvSpPr>
        <p:spPr>
          <a:xfrm>
            <a:off x="5033010" y="2678454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C774751-899B-FBD8-77FE-8E9EBCDCAF4E}"/>
              </a:ext>
            </a:extLst>
          </p:cNvPr>
          <p:cNvCxnSpPr/>
          <p:nvPr/>
        </p:nvCxnSpPr>
        <p:spPr>
          <a:xfrm>
            <a:off x="4030980" y="532901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815B615-1968-13B2-76F7-7B772003730A}"/>
              </a:ext>
            </a:extLst>
          </p:cNvPr>
          <p:cNvCxnSpPr/>
          <p:nvPr/>
        </p:nvCxnSpPr>
        <p:spPr>
          <a:xfrm>
            <a:off x="6995160" y="532901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86185BB4-665D-88B4-75ED-61E61527103A}"/>
              </a:ext>
            </a:extLst>
          </p:cNvPr>
          <p:cNvSpPr/>
          <p:nvPr/>
        </p:nvSpPr>
        <p:spPr>
          <a:xfrm>
            <a:off x="5033010" y="4810857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85BEC1F-6C4C-2176-FF3E-9A49D925F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50" y="4836228"/>
            <a:ext cx="1127895" cy="88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693C1B9-06B5-1071-9ACD-D127B0772CA8}"/>
              </a:ext>
            </a:extLst>
          </p:cNvPr>
          <p:cNvSpPr txBox="1"/>
          <p:nvPr/>
        </p:nvSpPr>
        <p:spPr>
          <a:xfrm>
            <a:off x="7997190" y="5098184"/>
            <a:ext cx="942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1100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9D6392A-6C14-468A-3EAB-90134F716A91}"/>
              </a:ext>
            </a:extLst>
          </p:cNvPr>
          <p:cNvSpPr txBox="1"/>
          <p:nvPr/>
        </p:nvSpPr>
        <p:spPr>
          <a:xfrm>
            <a:off x="653142" y="1923499"/>
            <a:ext cx="2201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Classification</a:t>
            </a:r>
            <a:endParaRPr kumimoji="1" lang="zh-TW" altLang="en-US" sz="2400" u="sng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174732C-B479-E9C7-3F2C-367B11C6159B}"/>
              </a:ext>
            </a:extLst>
          </p:cNvPr>
          <p:cNvSpPr txBox="1"/>
          <p:nvPr/>
        </p:nvSpPr>
        <p:spPr>
          <a:xfrm>
            <a:off x="653143" y="4165957"/>
            <a:ext cx="2038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64981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[Example] Clustering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2" descr="左側是症狀嚴重性與症狀的比較圖表&#10;   顯示可提供三個叢集的資料點&#10;   右邊為相同的圖表，但三個叢集都有彩色。">
            <a:extLst>
              <a:ext uri="{FF2B5EF4-FFF2-40B4-BE49-F238E27FC236}">
                <a16:creationId xmlns:a16="http://schemas.microsoft.com/office/drawing/2014/main" id="{DC408C26-6897-E0A4-8CF0-D99E8645F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828" y="1674173"/>
            <a:ext cx="7840343" cy="44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01BE8EC-FCA3-85B7-390F-4DCF6CB21B0E}"/>
              </a:ext>
            </a:extLst>
          </p:cNvPr>
          <p:cNvSpPr txBox="1"/>
          <p:nvPr/>
        </p:nvSpPr>
        <p:spPr>
          <a:xfrm>
            <a:off x="3848100" y="6240302"/>
            <a:ext cx="4998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developers.google.com</a:t>
            </a:r>
            <a:r>
              <a:rPr kumimoji="1" lang="en-US" altLang="zh-TW" sz="1400" dirty="0"/>
              <a:t>/machine-learning/clustering/</a:t>
            </a:r>
            <a:r>
              <a:rPr kumimoji="1" lang="en-US" altLang="zh-TW" sz="1400" dirty="0" err="1"/>
              <a:t>overview?hl</a:t>
            </a:r>
            <a:r>
              <a:rPr kumimoji="1" lang="en-US" altLang="zh-TW" sz="1400" dirty="0"/>
              <a:t>=</a:t>
            </a:r>
            <a:r>
              <a:rPr kumimoji="1" lang="en-US" altLang="zh-TW" sz="1400" dirty="0" err="1"/>
              <a:t>zh-tw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46616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[Example] Similarity Matching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圖片 4" descr="一張含有 人員, 人的臉孔, 服裝, 室內 的圖片&#10;&#10;自動產生的描述">
            <a:extLst>
              <a:ext uri="{FF2B5EF4-FFF2-40B4-BE49-F238E27FC236}">
                <a16:creationId xmlns:a16="http://schemas.microsoft.com/office/drawing/2014/main" id="{20A3DCA1-F4C2-7010-A4D2-01FC2269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3" t="25281" r="24762" b="9224"/>
          <a:stretch/>
        </p:blipFill>
        <p:spPr>
          <a:xfrm rot="5400000">
            <a:off x="1727924" y="5020437"/>
            <a:ext cx="1295050" cy="1008707"/>
          </a:xfrm>
          <a:prstGeom prst="rect">
            <a:avLst/>
          </a:prstGeom>
        </p:spPr>
      </p:pic>
      <p:pic>
        <p:nvPicPr>
          <p:cNvPr id="7" name="圖片 6" descr="一張含有 人的臉孔, 人員, 服裝, 脖子 的圖片&#10;&#10;自動產生的描述">
            <a:extLst>
              <a:ext uri="{FF2B5EF4-FFF2-40B4-BE49-F238E27FC236}">
                <a16:creationId xmlns:a16="http://schemas.microsoft.com/office/drawing/2014/main" id="{804FD98F-3EE5-CE48-8DB9-51FCE9E7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50" y="2586635"/>
            <a:ext cx="661049" cy="66104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ED44FCF-3179-1F66-D811-AADC4FA888EF}"/>
              </a:ext>
            </a:extLst>
          </p:cNvPr>
          <p:cNvSpPr txBox="1"/>
          <p:nvPr/>
        </p:nvSpPr>
        <p:spPr>
          <a:xfrm>
            <a:off x="1302877" y="2049281"/>
            <a:ext cx="227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BF619F-4C60-1450-0748-74F26D50A9A9}"/>
              </a:ext>
            </a:extLst>
          </p:cNvPr>
          <p:cNvSpPr txBox="1"/>
          <p:nvPr/>
        </p:nvSpPr>
        <p:spPr>
          <a:xfrm>
            <a:off x="1456815" y="4439388"/>
            <a:ext cx="183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我被掃描的照片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C7BD5F1-C583-E1F1-4CD7-B1FFAE75B18E}"/>
              </a:ext>
            </a:extLst>
          </p:cNvPr>
          <p:cNvCxnSpPr/>
          <p:nvPr/>
        </p:nvCxnSpPr>
        <p:spPr>
          <a:xfrm>
            <a:off x="3682999" y="3045709"/>
            <a:ext cx="1718734" cy="111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4512423-2F7F-164D-69DE-F390AD6E83EC}"/>
              </a:ext>
            </a:extLst>
          </p:cNvPr>
          <p:cNvCxnSpPr>
            <a:cxnSpLocks/>
          </p:cNvCxnSpPr>
          <p:nvPr/>
        </p:nvCxnSpPr>
        <p:spPr>
          <a:xfrm flipV="1">
            <a:off x="3682999" y="4628577"/>
            <a:ext cx="1718734" cy="111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an Emoji">
            <a:extLst>
              <a:ext uri="{FF2B5EF4-FFF2-40B4-BE49-F238E27FC236}">
                <a16:creationId xmlns:a16="http://schemas.microsoft.com/office/drawing/2014/main" id="{4660D319-4698-E3C9-04E0-33F329B89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52" y="2692851"/>
            <a:ext cx="446633" cy="5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n Emoji">
            <a:extLst>
              <a:ext uri="{FF2B5EF4-FFF2-40B4-BE49-F238E27FC236}">
                <a16:creationId xmlns:a16="http://schemas.microsoft.com/office/drawing/2014/main" id="{121CDFB8-7DEF-CAC4-A109-314E6D2A3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53" y="3339183"/>
            <a:ext cx="446633" cy="5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n Emoji">
            <a:extLst>
              <a:ext uri="{FF2B5EF4-FFF2-40B4-BE49-F238E27FC236}">
                <a16:creationId xmlns:a16="http://schemas.microsoft.com/office/drawing/2014/main" id="{2213439D-0DFD-27F5-CE06-1ACC880F7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657" y="3344990"/>
            <a:ext cx="446633" cy="5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EE16FE5-0EB0-0CFD-784C-555B02272D8F}"/>
              </a:ext>
            </a:extLst>
          </p:cNvPr>
          <p:cNvSpPr/>
          <p:nvPr/>
        </p:nvSpPr>
        <p:spPr>
          <a:xfrm>
            <a:off x="5723661" y="4115295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Similarity Matching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5F481B31-ABF9-81EA-CC3C-65395A3AF3CE}"/>
              </a:ext>
            </a:extLst>
          </p:cNvPr>
          <p:cNvCxnSpPr/>
          <p:nvPr/>
        </p:nvCxnSpPr>
        <p:spPr>
          <a:xfrm>
            <a:off x="7951894" y="4456322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6FC0E65-5337-549D-BB6E-A0D913AA044D}"/>
              </a:ext>
            </a:extLst>
          </p:cNvPr>
          <p:cNvSpPr txBox="1"/>
          <p:nvPr/>
        </p:nvSpPr>
        <p:spPr>
          <a:xfrm>
            <a:off x="8869256" y="4225489"/>
            <a:ext cx="211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Valid or Invalid</a:t>
            </a:r>
            <a:endParaRPr kumimoji="1"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EDD6C8E-A89A-1D6F-7E80-898103961973}"/>
              </a:ext>
            </a:extLst>
          </p:cNvPr>
          <p:cNvSpPr/>
          <p:nvPr/>
        </p:nvSpPr>
        <p:spPr>
          <a:xfrm>
            <a:off x="2375450" y="2595506"/>
            <a:ext cx="661049" cy="661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36DEDD-94D4-C839-3F76-710A4A8A65A0}"/>
              </a:ext>
            </a:extLst>
          </p:cNvPr>
          <p:cNvSpPr/>
          <p:nvPr/>
        </p:nvSpPr>
        <p:spPr>
          <a:xfrm>
            <a:off x="1871095" y="4877265"/>
            <a:ext cx="1008708" cy="1295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1CD5F2D-8C4B-DE2E-CAD2-40D34633AF57}"/>
              </a:ext>
            </a:extLst>
          </p:cNvPr>
          <p:cNvSpPr txBox="1"/>
          <p:nvPr/>
        </p:nvSpPr>
        <p:spPr>
          <a:xfrm>
            <a:off x="653143" y="1528977"/>
            <a:ext cx="192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以人臉辨識為例</a:t>
            </a:r>
          </a:p>
        </p:txBody>
      </p:sp>
    </p:spTree>
    <p:extLst>
      <p:ext uri="{BB962C8B-B14F-4D97-AF65-F5344CB8AC3E}">
        <p14:creationId xmlns:p14="http://schemas.microsoft.com/office/powerpoint/2010/main" val="363925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[Example] Dimensionality Reduction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F29F317C-6F40-618B-811C-53ECA2D0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2366724"/>
            <a:ext cx="8890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F7E670C-4E6C-5200-2167-0C3716C6E9B2}"/>
              </a:ext>
            </a:extLst>
          </p:cNvPr>
          <p:cNvSpPr txBox="1"/>
          <p:nvPr/>
        </p:nvSpPr>
        <p:spPr>
          <a:xfrm>
            <a:off x="3064328" y="629034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400" dirty="0"/>
              <a:t>Figure source: https://</a:t>
            </a:r>
            <a:r>
              <a:rPr lang="en" altLang="zh-TW" sz="1400" dirty="0" err="1"/>
              <a:t>blog.keras.io</a:t>
            </a:r>
            <a:r>
              <a:rPr lang="en" altLang="zh-TW" sz="1400" dirty="0"/>
              <a:t>/</a:t>
            </a:r>
            <a:r>
              <a:rPr lang="en" altLang="zh-TW" sz="1400" dirty="0" err="1"/>
              <a:t>img</a:t>
            </a:r>
            <a:r>
              <a:rPr lang="en" altLang="zh-TW" sz="1400" dirty="0"/>
              <a:t>/ae/</a:t>
            </a:r>
            <a:r>
              <a:rPr lang="en" altLang="zh-TW" sz="1400" dirty="0" err="1"/>
              <a:t>autoencoder_schema.jpg</a:t>
            </a:r>
            <a:endParaRPr lang="zh-TW" altLang="en-US" sz="1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A1CCC4-A49C-9AD9-36AD-2236C73F613E}"/>
              </a:ext>
            </a:extLst>
          </p:cNvPr>
          <p:cNvSpPr txBox="1"/>
          <p:nvPr/>
        </p:nvSpPr>
        <p:spPr>
          <a:xfrm>
            <a:off x="1740322" y="5356202"/>
            <a:ext cx="393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類似於近年的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self-supervised learning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C8F549-4F1F-2DFD-28C5-582AD8EE25E6}"/>
              </a:ext>
            </a:extLst>
          </p:cNvPr>
          <p:cNvSpPr txBox="1"/>
          <p:nvPr/>
        </p:nvSpPr>
        <p:spPr>
          <a:xfrm>
            <a:off x="653143" y="1528977"/>
            <a:ext cx="252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kumimoji="1" lang="en-US" altLang="zh-TW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u="sng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AutoEncoder</a:t>
            </a:r>
            <a:r>
              <a:rPr kumimoji="1" lang="en-US" altLang="zh-TW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</a:t>
            </a:r>
          </a:p>
        </p:txBody>
      </p:sp>
    </p:spTree>
    <p:extLst>
      <p:ext uri="{BB962C8B-B14F-4D97-AF65-F5344CB8AC3E}">
        <p14:creationId xmlns:p14="http://schemas.microsoft.com/office/powerpoint/2010/main" val="158019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142AE3A-A6CA-F8DE-3303-7940E485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Regression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9AC1F8-470D-5ED7-914B-ADC780A6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31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69A03-B911-33CC-859D-15968FCB8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1068687" cy="1033416"/>
          </a:xfrm>
        </p:spPr>
        <p:txBody>
          <a:bodyPr>
            <a:noAutofit/>
          </a:bodyPr>
          <a:lstStyle/>
          <a:p>
            <a:r>
              <a:rPr kumimoji="1" lang="en-US" altLang="zh-TW" sz="4000" dirty="0"/>
              <a:t>[Recap] </a:t>
            </a:r>
            <a:r>
              <a:rPr kumimoji="1" lang="zh-TW" altLang="en-US" sz="4000" dirty="0"/>
              <a:t>簡單的類神經網路：</a:t>
            </a:r>
            <a:r>
              <a:rPr kumimoji="1" lang="en-US" altLang="zh-TW" sz="4000" dirty="0"/>
              <a:t>Perceptron (</a:t>
            </a:r>
            <a:r>
              <a:rPr kumimoji="1" lang="zh-TW" altLang="en-US" sz="4000" dirty="0"/>
              <a:t>感知機</a:t>
            </a:r>
            <a:r>
              <a:rPr kumimoji="1" lang="en-US" altLang="zh-TW" sz="4000" dirty="0"/>
              <a:t>)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D5E60F-FFEA-7970-E519-CAEEC5C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99BBFB0-78BF-F6AC-3C6F-D69BC9EA738A}"/>
              </a:ext>
            </a:extLst>
          </p:cNvPr>
          <p:cNvGrpSpPr/>
          <p:nvPr/>
        </p:nvGrpSpPr>
        <p:grpSpPr>
          <a:xfrm>
            <a:off x="1151680" y="2421932"/>
            <a:ext cx="2884170" cy="3833893"/>
            <a:chOff x="6579870" y="2243517"/>
            <a:chExt cx="2884170" cy="3833893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7CBA7533-71CB-4D71-9167-FD3CE5C47C13}"/>
                </a:ext>
              </a:extLst>
            </p:cNvPr>
            <p:cNvSpPr/>
            <p:nvPr/>
          </p:nvSpPr>
          <p:spPr>
            <a:xfrm>
              <a:off x="6865620" y="224351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C2B97AD2-F7D8-519B-B15E-AE8154E080C6}"/>
                </a:ext>
              </a:extLst>
            </p:cNvPr>
            <p:cNvSpPr/>
            <p:nvPr/>
          </p:nvSpPr>
          <p:spPr>
            <a:xfrm>
              <a:off x="6854190" y="34290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3227BFB5-6256-6791-10CA-B2D72E15BB30}"/>
                </a:ext>
              </a:extLst>
            </p:cNvPr>
            <p:cNvSpPr/>
            <p:nvPr/>
          </p:nvSpPr>
          <p:spPr>
            <a:xfrm>
              <a:off x="6854190" y="46144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F952370E-B26F-F01C-C256-E68B4D2D0A0E}"/>
                </a:ext>
              </a:extLst>
            </p:cNvPr>
            <p:cNvCxnSpPr>
              <a:cxnSpLocks/>
              <a:stCxn id="31" idx="6"/>
              <a:endCxn id="40" idx="2"/>
            </p:cNvCxnSpPr>
            <p:nvPr/>
          </p:nvCxnSpPr>
          <p:spPr>
            <a:xfrm>
              <a:off x="7437120" y="2529267"/>
              <a:ext cx="1165860" cy="1799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1CFBD76C-1CF1-FB47-5E96-745E5EF4C4BD}"/>
                </a:ext>
              </a:extLst>
            </p:cNvPr>
            <p:cNvCxnSpPr>
              <a:cxnSpLocks/>
              <a:stCxn id="32" idx="6"/>
              <a:endCxn id="39" idx="2"/>
            </p:cNvCxnSpPr>
            <p:nvPr/>
          </p:nvCxnSpPr>
          <p:spPr>
            <a:xfrm flipV="1">
              <a:off x="7425690" y="3143250"/>
              <a:ext cx="118872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A5E2586B-DA94-27AB-6C03-0FA0483CE79F}"/>
                </a:ext>
              </a:extLst>
            </p:cNvPr>
            <p:cNvCxnSpPr>
              <a:cxnSpLocks/>
              <a:stCxn id="33" idx="6"/>
              <a:endCxn id="39" idx="2"/>
            </p:cNvCxnSpPr>
            <p:nvPr/>
          </p:nvCxnSpPr>
          <p:spPr>
            <a:xfrm flipV="1">
              <a:off x="7425690" y="3143250"/>
              <a:ext cx="1188720" cy="1756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AF60DAB7-5EF6-47FA-539F-7E89B3498F98}"/>
                </a:ext>
              </a:extLst>
            </p:cNvPr>
            <p:cNvSpPr txBox="1"/>
            <p:nvPr/>
          </p:nvSpPr>
          <p:spPr>
            <a:xfrm>
              <a:off x="6579870" y="5431080"/>
              <a:ext cx="1120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輸入層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6F475E70-D807-529F-00CA-D633C03DFF67}"/>
                </a:ext>
              </a:extLst>
            </p:cNvPr>
            <p:cNvSpPr txBox="1"/>
            <p:nvPr/>
          </p:nvSpPr>
          <p:spPr>
            <a:xfrm>
              <a:off x="8343900" y="5431079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輸出層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(1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174F4C5B-C335-896E-4978-CFEE1F2CD02A}"/>
                </a:ext>
              </a:extLst>
            </p:cNvPr>
            <p:cNvSpPr/>
            <p:nvPr/>
          </p:nvSpPr>
          <p:spPr>
            <a:xfrm>
              <a:off x="8614410" y="28575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4DA73D16-C399-331B-98AD-025B1645DCE2}"/>
                </a:ext>
              </a:extLst>
            </p:cNvPr>
            <p:cNvSpPr/>
            <p:nvPr/>
          </p:nvSpPr>
          <p:spPr>
            <a:xfrm>
              <a:off x="8602980" y="40429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17F5D457-4C1C-61E7-3391-A44CD2B14987}"/>
                </a:ext>
              </a:extLst>
            </p:cNvPr>
            <p:cNvCxnSpPr>
              <a:cxnSpLocks/>
              <a:stCxn id="31" idx="6"/>
              <a:endCxn id="39" idx="2"/>
            </p:cNvCxnSpPr>
            <p:nvPr/>
          </p:nvCxnSpPr>
          <p:spPr>
            <a:xfrm>
              <a:off x="7437120" y="2529267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2208DDE3-DD9A-38A6-14CF-BAEA3990A801}"/>
                </a:ext>
              </a:extLst>
            </p:cNvPr>
            <p:cNvCxnSpPr>
              <a:cxnSpLocks/>
              <a:stCxn id="33" idx="6"/>
              <a:endCxn id="40" idx="2"/>
            </p:cNvCxnSpPr>
            <p:nvPr/>
          </p:nvCxnSpPr>
          <p:spPr>
            <a:xfrm flipV="1">
              <a:off x="7425690" y="4328733"/>
              <a:ext cx="117729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4D4A67E7-772C-F78A-A049-5CE8D60CB228}"/>
                </a:ext>
              </a:extLst>
            </p:cNvPr>
            <p:cNvCxnSpPr>
              <a:cxnSpLocks/>
              <a:stCxn id="32" idx="6"/>
              <a:endCxn id="40" idx="2"/>
            </p:cNvCxnSpPr>
            <p:nvPr/>
          </p:nvCxnSpPr>
          <p:spPr>
            <a:xfrm>
              <a:off x="7425690" y="3714750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D130F1E-CABB-0410-C8E6-01989A4F7272}"/>
                  </a:ext>
                </a:extLst>
              </p:cNvPr>
              <p:cNvSpPr txBox="1"/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D130F1E-CABB-0410-C8E6-01989A4F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9C82489-B220-8888-DCD5-51FB27D78084}"/>
                  </a:ext>
                </a:extLst>
              </p:cNvPr>
              <p:cNvSpPr txBox="1"/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9C82489-B220-8888-DCD5-51FB27D78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CF002A2-D1AD-7E70-EBBA-389F44F85419}"/>
                  </a:ext>
                </a:extLst>
              </p:cNvPr>
              <p:cNvSpPr txBox="1"/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CF002A2-D1AD-7E70-EBBA-389F44F8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BC59814-A19C-D32D-3716-C40ECA30C52F}"/>
                  </a:ext>
                </a:extLst>
              </p:cNvPr>
              <p:cNvSpPr txBox="1"/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BC59814-A19C-D32D-3716-C40ECA30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51CE6FDD-E277-7A8E-A8A4-071BFD075636}"/>
                  </a:ext>
                </a:extLst>
              </p:cNvPr>
              <p:cNvSpPr txBox="1"/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51CE6FDD-E277-7A8E-A8A4-071BFD075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7577EC5E-745F-0BD7-9EC0-01466961CE8E}"/>
                  </a:ext>
                </a:extLst>
              </p:cNvPr>
              <p:cNvSpPr txBox="1"/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7577EC5E-745F-0BD7-9EC0-01466961C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1E28C75-8376-13DC-1BB8-503073DAB289}"/>
                  </a:ext>
                </a:extLst>
              </p:cNvPr>
              <p:cNvSpPr txBox="1"/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1E28C75-8376-13DC-1BB8-503073DAB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51F138A-0F9E-46E6-55B9-61AB66099E98}"/>
                  </a:ext>
                </a:extLst>
              </p:cNvPr>
              <p:cNvSpPr txBox="1"/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51F138A-0F9E-46E6-55B9-61AB66099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477AFDC-B743-B06F-FE36-7CDA139EE69C}"/>
                  </a:ext>
                </a:extLst>
              </p:cNvPr>
              <p:cNvSpPr txBox="1"/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477AFDC-B743-B06F-FE36-7CDA139E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76C49519-D48F-566F-19BB-75E66B898C06}"/>
              </a:ext>
            </a:extLst>
          </p:cNvPr>
          <p:cNvSpPr txBox="1"/>
          <p:nvPr/>
        </p:nvSpPr>
        <p:spPr>
          <a:xfrm>
            <a:off x="3844075" y="3136999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BDF981-1BFD-8E93-9881-F998A6026DA7}"/>
              </a:ext>
            </a:extLst>
          </p:cNvPr>
          <p:cNvSpPr txBox="1"/>
          <p:nvPr/>
        </p:nvSpPr>
        <p:spPr>
          <a:xfrm>
            <a:off x="3844075" y="431825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3DC2709-AD98-E877-5F58-840872F23507}"/>
                  </a:ext>
                </a:extLst>
              </p:cNvPr>
              <p:cNvSpPr txBox="1"/>
              <p:nvPr/>
            </p:nvSpPr>
            <p:spPr>
              <a:xfrm>
                <a:off x="5412044" y="2493187"/>
                <a:ext cx="291737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800" dirty="0"/>
                  <a:t> </a:t>
                </a:r>
                <a:r>
                  <a:rPr lang="zh-TW" altLang="en-US" sz="2800" dirty="0"/>
                  <a:t>代表</a:t>
                </a:r>
                <a:r>
                  <a:rPr lang="zh-TW" altLang="en-US" sz="2800" dirty="0">
                    <a:solidFill>
                      <a:srgbClr val="FF0000"/>
                    </a:solidFill>
                  </a:rPr>
                  <a:t>輸入</a:t>
                </a:r>
                <a:endParaRPr lang="en-US" altLang="zh-TW" sz="28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800" dirty="0"/>
                  <a:t> </a:t>
                </a:r>
                <a:r>
                  <a:rPr lang="zh-TW" altLang="en-US" sz="2800" dirty="0"/>
                  <a:t>代表</a:t>
                </a:r>
                <a:r>
                  <a:rPr lang="zh-TW" altLang="en-US" sz="2800" dirty="0">
                    <a:solidFill>
                      <a:srgbClr val="FF0000"/>
                    </a:solidFill>
                  </a:rPr>
                  <a:t>權重值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3DC2709-AD98-E877-5F58-840872F2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44" y="2493187"/>
                <a:ext cx="2917371" cy="954107"/>
              </a:xfrm>
              <a:prstGeom prst="rect">
                <a:avLst/>
              </a:prstGeom>
              <a:blipFill>
                <a:blip r:embed="rId12"/>
                <a:stretch>
                  <a:fillRect t="-789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0AA69E3-84D4-ED2E-29AD-3DA6CD43C6CB}"/>
                  </a:ext>
                </a:extLst>
              </p:cNvPr>
              <p:cNvSpPr txBox="1"/>
              <p:nvPr/>
            </p:nvSpPr>
            <p:spPr>
              <a:xfrm>
                <a:off x="5715955" y="4624981"/>
                <a:ext cx="277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dirty="0"/>
                  <a:t>代表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TW" altLang="en-US" sz="2400" dirty="0"/>
                  <a:t>有多少比例要被傳至下一層</a:t>
                </a:r>
                <a:endParaRPr kumimoji="1" lang="en-US" altLang="zh-TW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0AA69E3-84D4-ED2E-29AD-3DA6CD43C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955" y="4624981"/>
                <a:ext cx="2774000" cy="830997"/>
              </a:xfrm>
              <a:prstGeom prst="rect">
                <a:avLst/>
              </a:prstGeom>
              <a:blipFill>
                <a:blip r:embed="rId13"/>
                <a:stretch>
                  <a:fillRect t="-6061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5501581-C17F-F371-DF30-16782CF8E38E}"/>
              </a:ext>
            </a:extLst>
          </p:cNvPr>
          <p:cNvCxnSpPr/>
          <p:nvPr/>
        </p:nvCxnSpPr>
        <p:spPr>
          <a:xfrm flipV="1">
            <a:off x="7102955" y="3546642"/>
            <a:ext cx="0" cy="10448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86B62915-5CD4-45B4-BDDE-75A12D2DFF65}"/>
              </a:ext>
            </a:extLst>
          </p:cNvPr>
          <p:cNvCxnSpPr/>
          <p:nvPr/>
        </p:nvCxnSpPr>
        <p:spPr>
          <a:xfrm>
            <a:off x="6597858" y="3419866"/>
            <a:ext cx="10276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91BA6CE2-75F9-02BA-3DD6-2D22FCB443FA}"/>
              </a:ext>
            </a:extLst>
          </p:cNvPr>
          <p:cNvCxnSpPr>
            <a:cxnSpLocks/>
          </p:cNvCxnSpPr>
          <p:nvPr/>
        </p:nvCxnSpPr>
        <p:spPr>
          <a:xfrm>
            <a:off x="1151680" y="2209037"/>
            <a:ext cx="269239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6E790AE-2C19-41FB-53F8-84C730B5A2AD}"/>
              </a:ext>
            </a:extLst>
          </p:cNvPr>
          <p:cNvSpPr txBox="1"/>
          <p:nvPr/>
        </p:nvSpPr>
        <p:spPr>
          <a:xfrm>
            <a:off x="1903475" y="1657418"/>
            <a:ext cx="1210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2"/>
                </a:solidFill>
              </a:rPr>
              <a:t>方向</a:t>
            </a: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0BDDD54D-2711-7FC5-3209-98789B6E4838}"/>
              </a:ext>
            </a:extLst>
          </p:cNvPr>
          <p:cNvCxnSpPr>
            <a:cxnSpLocks/>
          </p:cNvCxnSpPr>
          <p:nvPr/>
        </p:nvCxnSpPr>
        <p:spPr>
          <a:xfrm>
            <a:off x="3887074" y="6075010"/>
            <a:ext cx="6520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AD7279A-4403-559D-5A43-E6517E213A38}"/>
              </a:ext>
            </a:extLst>
          </p:cNvPr>
          <p:cNvSpPr txBox="1"/>
          <p:nvPr/>
        </p:nvSpPr>
        <p:spPr>
          <a:xfrm>
            <a:off x="4213085" y="5874955"/>
            <a:ext cx="363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只有經過一層權重值計算</a:t>
            </a:r>
            <a:endParaRPr kumimoji="1" lang="en-US" altLang="zh-TW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876746E-B418-5452-A9E6-AFFE2F71E3CF}"/>
                  </a:ext>
                </a:extLst>
              </p:cNvPr>
              <p:cNvSpPr txBox="1"/>
              <p:nvPr/>
            </p:nvSpPr>
            <p:spPr>
              <a:xfrm>
                <a:off x="3250952" y="303647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876746E-B418-5452-A9E6-AFFE2F71E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952" y="3036472"/>
                <a:ext cx="460587" cy="461665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9F637437-D169-CD05-6716-E87A5A92A40C}"/>
                  </a:ext>
                </a:extLst>
              </p:cNvPr>
              <p:cNvSpPr txBox="1"/>
              <p:nvPr/>
            </p:nvSpPr>
            <p:spPr>
              <a:xfrm>
                <a:off x="3235943" y="4243276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9F637437-D169-CD05-6716-E87A5A92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943" y="4243276"/>
                <a:ext cx="460587" cy="461665"/>
              </a:xfrm>
              <a:prstGeom prst="rect">
                <a:avLst/>
              </a:prstGeom>
              <a:blipFill>
                <a:blip r:embed="rId1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9281F90-A84B-F317-6846-4EB3DAA96D30}"/>
                  </a:ext>
                </a:extLst>
              </p:cNvPr>
              <p:cNvSpPr txBox="1"/>
              <p:nvPr/>
            </p:nvSpPr>
            <p:spPr>
              <a:xfrm>
                <a:off x="8430351" y="4833723"/>
                <a:ext cx="3528298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zh-TW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9281F90-A84B-F317-6846-4EB3DAA96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351" y="4833723"/>
                <a:ext cx="3528298" cy="413511"/>
              </a:xfrm>
              <a:prstGeom prst="rect">
                <a:avLst/>
              </a:prstGeom>
              <a:blipFill>
                <a:blip r:embed="rId16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0622429D-7543-6524-2813-9DD81266D0E5}"/>
              </a:ext>
            </a:extLst>
          </p:cNvPr>
          <p:cNvSpPr/>
          <p:nvPr/>
        </p:nvSpPr>
        <p:spPr>
          <a:xfrm>
            <a:off x="8396718" y="4642259"/>
            <a:ext cx="3561932" cy="83099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3711EE5-8679-D8D4-06F4-519BC788F05E}"/>
              </a:ext>
            </a:extLst>
          </p:cNvPr>
          <p:cNvSpPr txBox="1"/>
          <p:nvPr/>
        </p:nvSpPr>
        <p:spPr>
          <a:xfrm>
            <a:off x="9232804" y="4200156"/>
            <a:ext cx="188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dirty="0">
                <a:solidFill>
                  <a:srgbClr val="FF0000"/>
                </a:solidFill>
              </a:rPr>
              <a:t>今日重點</a:t>
            </a:r>
          </a:p>
        </p:txBody>
      </p:sp>
    </p:spTree>
    <p:extLst>
      <p:ext uri="{BB962C8B-B14F-4D97-AF65-F5344CB8AC3E}">
        <p14:creationId xmlns:p14="http://schemas.microsoft.com/office/powerpoint/2010/main" val="371427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20" grpId="0"/>
      <p:bldP spid="23" grpId="0"/>
      <p:bldP spid="24" grpId="0"/>
      <p:bldP spid="25" grpId="0"/>
      <p:bldP spid="26" grpId="0"/>
      <p:bldP spid="6" grpId="0" animBg="1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9CF0A-B2BD-B2B9-2A7D-F03586BF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Regression Tasks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47F885-C3D7-4FC1-194B-FEC26853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F9649AE-DF6B-EE43-9D47-B76D3CA4AA0E}"/>
              </a:ext>
            </a:extLst>
          </p:cNvPr>
          <p:cNvCxnSpPr/>
          <p:nvPr/>
        </p:nvCxnSpPr>
        <p:spPr>
          <a:xfrm>
            <a:off x="4275364" y="2791763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5B112A2-A232-9A0C-AC68-0C53866E1E99}"/>
              </a:ext>
            </a:extLst>
          </p:cNvPr>
          <p:cNvCxnSpPr/>
          <p:nvPr/>
        </p:nvCxnSpPr>
        <p:spPr>
          <a:xfrm>
            <a:off x="7239544" y="2791763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>
            <a:extLst>
              <a:ext uri="{FF2B5EF4-FFF2-40B4-BE49-F238E27FC236}">
                <a16:creationId xmlns:a16="http://schemas.microsoft.com/office/drawing/2014/main" id="{1B4F8BF9-D25E-9EB9-98C7-7C1147BFD41C}"/>
              </a:ext>
            </a:extLst>
          </p:cNvPr>
          <p:cNvSpPr/>
          <p:nvPr/>
        </p:nvSpPr>
        <p:spPr>
          <a:xfrm>
            <a:off x="5277394" y="2273603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8" name="Picture 2" descr="undefined">
            <a:extLst>
              <a:ext uri="{FF2B5EF4-FFF2-40B4-BE49-F238E27FC236}">
                <a16:creationId xmlns:a16="http://schemas.microsoft.com/office/drawing/2014/main" id="{3B5D9FD9-137F-0447-7D28-97F03FE3F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834" y="2298974"/>
            <a:ext cx="1127895" cy="88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7B36416-6888-466B-9474-53DA77A48723}"/>
              </a:ext>
            </a:extLst>
          </p:cNvPr>
          <p:cNvSpPr txBox="1"/>
          <p:nvPr/>
        </p:nvSpPr>
        <p:spPr>
          <a:xfrm>
            <a:off x="8241574" y="2560930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1100</a:t>
            </a:r>
            <a:endParaRPr kumimoji="1"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71F166-B6A4-1AAC-4C67-6058D4523C0C}"/>
              </a:ext>
            </a:extLst>
          </p:cNvPr>
          <p:cNvSpPr txBox="1"/>
          <p:nvPr/>
        </p:nvSpPr>
        <p:spPr>
          <a:xfrm>
            <a:off x="897527" y="1587513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5A707DE-C00D-D252-5B6A-66389090EF49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38113"/>
          <a:ext cx="8128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735246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569261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915250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089874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141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2/17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2/18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2/19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2/20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2/21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4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1080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1085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1095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1080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9750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79F03C-F8BA-46C0-2472-448E7713D103}"/>
              </a:ext>
            </a:extLst>
          </p:cNvPr>
          <p:cNvSpPr txBox="1"/>
          <p:nvPr/>
        </p:nvSpPr>
        <p:spPr>
          <a:xfrm>
            <a:off x="1969967" y="5544363"/>
            <a:ext cx="8244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Prediction based on the past data (Time-series)</a:t>
            </a:r>
            <a:endParaRPr kumimoji="1" lang="zh-TW" altLang="en-US" sz="2400" dirty="0"/>
          </a:p>
        </p:txBody>
      </p:sp>
      <p:pic>
        <p:nvPicPr>
          <p:cNvPr id="13" name="圖形 12" descr="統計 外框">
            <a:extLst>
              <a:ext uri="{FF2B5EF4-FFF2-40B4-BE49-F238E27FC236}">
                <a16:creationId xmlns:a16="http://schemas.microsoft.com/office/drawing/2014/main" id="{32EB722B-3FC2-D9F0-2E2D-0ECDB226C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501" y="1588969"/>
            <a:ext cx="801551" cy="8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9CF0A-B2BD-B2B9-2A7D-F03586BF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Regression Tasks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47F885-C3D7-4FC1-194B-FEC26853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F9649AE-DF6B-EE43-9D47-B76D3CA4AA0E}"/>
              </a:ext>
            </a:extLst>
          </p:cNvPr>
          <p:cNvCxnSpPr/>
          <p:nvPr/>
        </p:nvCxnSpPr>
        <p:spPr>
          <a:xfrm>
            <a:off x="427536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5B112A2-A232-9A0C-AC68-0C53866E1E99}"/>
              </a:ext>
            </a:extLst>
          </p:cNvPr>
          <p:cNvCxnSpPr/>
          <p:nvPr/>
        </p:nvCxnSpPr>
        <p:spPr>
          <a:xfrm>
            <a:off x="723954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>
            <a:extLst>
              <a:ext uri="{FF2B5EF4-FFF2-40B4-BE49-F238E27FC236}">
                <a16:creationId xmlns:a16="http://schemas.microsoft.com/office/drawing/2014/main" id="{1B4F8BF9-D25E-9EB9-98C7-7C1147BFD41C}"/>
              </a:ext>
            </a:extLst>
          </p:cNvPr>
          <p:cNvSpPr/>
          <p:nvPr/>
        </p:nvSpPr>
        <p:spPr>
          <a:xfrm>
            <a:off x="5277394" y="2273977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7B36416-6888-466B-9474-53DA77A48723}"/>
              </a:ext>
            </a:extLst>
          </p:cNvPr>
          <p:cNvSpPr txBox="1"/>
          <p:nvPr/>
        </p:nvSpPr>
        <p:spPr>
          <a:xfrm>
            <a:off x="8241574" y="2561304"/>
            <a:ext cx="975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15</a:t>
            </a:r>
            <a:r>
              <a:rPr lang="zh-TW" altLang="en-US" sz="2400" baseline="30000" dirty="0"/>
              <a:t>。</a:t>
            </a:r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71F166-B6A4-1AAC-4C67-6058D4523C0C}"/>
              </a:ext>
            </a:extLst>
          </p:cNvPr>
          <p:cNvSpPr txBox="1"/>
          <p:nvPr/>
        </p:nvSpPr>
        <p:spPr>
          <a:xfrm>
            <a:off x="897527" y="1587513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5A707DE-C00D-D252-5B6A-66389090EF49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4138487"/>
          <a:ext cx="8128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735246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569261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915250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089874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141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2/17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2/18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2/19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2/20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2/21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4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15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14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13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15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9750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79F03C-F8BA-46C0-2472-448E7713D103}"/>
              </a:ext>
            </a:extLst>
          </p:cNvPr>
          <p:cNvSpPr txBox="1"/>
          <p:nvPr/>
        </p:nvSpPr>
        <p:spPr>
          <a:xfrm>
            <a:off x="1969967" y="5544737"/>
            <a:ext cx="8445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Prediction based on the past data (Time-series)</a:t>
            </a:r>
            <a:endParaRPr kumimoji="1" lang="zh-TW" altLang="en-US" sz="2400" dirty="0"/>
          </a:p>
        </p:txBody>
      </p:sp>
      <p:pic>
        <p:nvPicPr>
          <p:cNvPr id="13" name="圖形 12" descr="統計 外框">
            <a:extLst>
              <a:ext uri="{FF2B5EF4-FFF2-40B4-BE49-F238E27FC236}">
                <a16:creationId xmlns:a16="http://schemas.microsoft.com/office/drawing/2014/main" id="{671947C0-B3AD-6C76-4F89-8148C3E5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5501" y="1588969"/>
            <a:ext cx="801551" cy="801551"/>
          </a:xfrm>
          <a:prstGeom prst="rect">
            <a:avLst/>
          </a:prstGeom>
        </p:spPr>
      </p:pic>
      <p:pic>
        <p:nvPicPr>
          <p:cNvPr id="1026" name="Picture 2" descr="局部有雲">
            <a:extLst>
              <a:ext uri="{FF2B5EF4-FFF2-40B4-BE49-F238E27FC236}">
                <a16:creationId xmlns:a16="http://schemas.microsoft.com/office/drawing/2014/main" id="{551C228A-0DE9-803E-0FFD-74768E719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53" y="2400767"/>
            <a:ext cx="768021" cy="76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72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9CF0A-B2BD-B2B9-2A7D-F03586BF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Regression Tasks (3)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47F885-C3D7-4FC1-194B-FEC26853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F9649AE-DF6B-EE43-9D47-B76D3CA4AA0E}"/>
              </a:ext>
            </a:extLst>
          </p:cNvPr>
          <p:cNvCxnSpPr/>
          <p:nvPr/>
        </p:nvCxnSpPr>
        <p:spPr>
          <a:xfrm>
            <a:off x="427536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5B112A2-A232-9A0C-AC68-0C53866E1E99}"/>
              </a:ext>
            </a:extLst>
          </p:cNvPr>
          <p:cNvCxnSpPr/>
          <p:nvPr/>
        </p:nvCxnSpPr>
        <p:spPr>
          <a:xfrm>
            <a:off x="723954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>
            <a:extLst>
              <a:ext uri="{FF2B5EF4-FFF2-40B4-BE49-F238E27FC236}">
                <a16:creationId xmlns:a16="http://schemas.microsoft.com/office/drawing/2014/main" id="{1B4F8BF9-D25E-9EB9-98C7-7C1147BFD41C}"/>
              </a:ext>
            </a:extLst>
          </p:cNvPr>
          <p:cNvSpPr/>
          <p:nvPr/>
        </p:nvSpPr>
        <p:spPr>
          <a:xfrm>
            <a:off x="5277394" y="2273977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7B36416-6888-466B-9474-53DA77A48723}"/>
              </a:ext>
            </a:extLst>
          </p:cNvPr>
          <p:cNvSpPr txBox="1"/>
          <p:nvPr/>
        </p:nvSpPr>
        <p:spPr>
          <a:xfrm>
            <a:off x="8241574" y="2561304"/>
            <a:ext cx="1170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1000</a:t>
            </a:r>
            <a:endParaRPr kumimoji="1"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71F166-B6A4-1AAC-4C67-6058D4523C0C}"/>
              </a:ext>
            </a:extLst>
          </p:cNvPr>
          <p:cNvSpPr txBox="1"/>
          <p:nvPr/>
        </p:nvSpPr>
        <p:spPr>
          <a:xfrm>
            <a:off x="897527" y="1587513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5A707DE-C00D-D252-5B6A-66389090E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642425"/>
              </p:ext>
            </p:extLst>
          </p:nvPr>
        </p:nvGraphicFramePr>
        <p:xfrm>
          <a:off x="2032000" y="4138487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73524609"/>
                    </a:ext>
                  </a:extLst>
                </a:gridCol>
                <a:gridCol w="1620982">
                  <a:extLst>
                    <a:ext uri="{9D8B030D-6E8A-4147-A177-3AD203B41FA5}">
                      <a16:colId xmlns:a16="http://schemas.microsoft.com/office/drawing/2014/main" val="2556926124"/>
                    </a:ext>
                  </a:extLst>
                </a:gridCol>
                <a:gridCol w="1973118">
                  <a:extLst>
                    <a:ext uri="{9D8B030D-6E8A-4147-A177-3AD203B41FA5}">
                      <a16:colId xmlns:a16="http://schemas.microsoft.com/office/drawing/2014/main" val="21915250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089874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141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Area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City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Num of Rooms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House Age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/>
                        <a:t>Price</a:t>
                      </a:r>
                      <a:endParaRPr lang="zh-TW" altLang="en-US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4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15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Taoyuan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3</a:t>
                      </a:r>
                      <a:endParaRPr lang="zh-TW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/>
                        <a:t>10</a:t>
                      </a:r>
                      <a:endParaRPr lang="zh-TW" altLang="en-US" sz="18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800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zh-TW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9750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79F03C-F8BA-46C0-2472-448E7713D103}"/>
              </a:ext>
            </a:extLst>
          </p:cNvPr>
          <p:cNvSpPr txBox="1"/>
          <p:nvPr/>
        </p:nvSpPr>
        <p:spPr>
          <a:xfrm>
            <a:off x="1969967" y="5544737"/>
            <a:ext cx="8987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Prediction based on the different features (Tabular data)</a:t>
            </a:r>
            <a:endParaRPr kumimoji="1" lang="zh-TW" altLang="en-US" sz="2400" dirty="0"/>
          </a:p>
        </p:txBody>
      </p:sp>
      <p:pic>
        <p:nvPicPr>
          <p:cNvPr id="14" name="圖形 13" descr="首頁 以實心填滿">
            <a:extLst>
              <a:ext uri="{FF2B5EF4-FFF2-40B4-BE49-F238E27FC236}">
                <a16:creationId xmlns:a16="http://schemas.microsoft.com/office/drawing/2014/main" id="{68CA3E08-8C33-49A3-FF7D-C514A33AF9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36025" y="2273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85835-A855-2E65-E5A4-68F5C612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Machine Learning is to train a function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2C7F7E-C7F9-0B95-8A78-7B65036F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3780120-9715-A5F4-EA30-DEFFA1F9BD39}"/>
              </a:ext>
            </a:extLst>
          </p:cNvPr>
          <p:cNvSpPr/>
          <p:nvPr/>
        </p:nvSpPr>
        <p:spPr>
          <a:xfrm>
            <a:off x="1609919" y="245662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EEAE2F1-0F5A-D634-811A-3EAF6BCABC89}"/>
              </a:ext>
            </a:extLst>
          </p:cNvPr>
          <p:cNvSpPr/>
          <p:nvPr/>
        </p:nvSpPr>
        <p:spPr>
          <a:xfrm>
            <a:off x="1609919" y="364894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BC28CFF-0518-0FBB-D3D6-C01AF0C31B6B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2181419" y="2742379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B049B9F-E06D-5984-724A-0FA9313AB4F9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2181419" y="2743766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C0104BBE-3FC6-FC26-57DE-E8A026611A7A}"/>
              </a:ext>
            </a:extLst>
          </p:cNvPr>
          <p:cNvSpPr/>
          <p:nvPr/>
        </p:nvSpPr>
        <p:spPr>
          <a:xfrm>
            <a:off x="3358709" y="245801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636FFCBA-112A-EDE5-E631-196614CAD419}"/>
              </a:ext>
            </a:extLst>
          </p:cNvPr>
          <p:cNvSpPr/>
          <p:nvPr/>
        </p:nvSpPr>
        <p:spPr>
          <a:xfrm>
            <a:off x="3347279" y="364349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7060211-BC0E-D1E1-3D10-2ED566C89567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2181419" y="2742379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32DA564-6EA7-740D-DAD6-CF1B6F7A0BB9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2181419" y="3929249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B963256D-9F3D-BD6F-AAE7-8F71647DC85A}"/>
              </a:ext>
            </a:extLst>
          </p:cNvPr>
          <p:cNvSpPr/>
          <p:nvPr/>
        </p:nvSpPr>
        <p:spPr>
          <a:xfrm>
            <a:off x="4434653" y="302951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94A85C8-A233-6934-3028-98B2A973B360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3930209" y="2743766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3EC48A1-AD9C-4E8E-FA07-D60A8512F3A7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3918779" y="3315266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6C078EC-5800-9494-F6F9-9A090D942851}"/>
              </a:ext>
            </a:extLst>
          </p:cNvPr>
          <p:cNvCxnSpPr/>
          <p:nvPr/>
        </p:nvCxnSpPr>
        <p:spPr>
          <a:xfrm>
            <a:off x="3412485" y="284490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E491210-6E2A-14BE-B439-7D96B01AC5FA}"/>
              </a:ext>
            </a:extLst>
          </p:cNvPr>
          <p:cNvCxnSpPr>
            <a:cxnSpLocks/>
          </p:cNvCxnSpPr>
          <p:nvPr/>
        </p:nvCxnSpPr>
        <p:spPr>
          <a:xfrm flipV="1">
            <a:off x="3672653" y="261630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B9A165F-4224-33A6-4D28-C47DAFEAC129}"/>
              </a:ext>
            </a:extLst>
          </p:cNvPr>
          <p:cNvCxnSpPr/>
          <p:nvPr/>
        </p:nvCxnSpPr>
        <p:spPr>
          <a:xfrm>
            <a:off x="3408294" y="4040343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52F16FD8-CE85-AC7B-90D5-3EF65A818D3F}"/>
              </a:ext>
            </a:extLst>
          </p:cNvPr>
          <p:cNvCxnSpPr>
            <a:cxnSpLocks/>
          </p:cNvCxnSpPr>
          <p:nvPr/>
        </p:nvCxnSpPr>
        <p:spPr>
          <a:xfrm flipV="1">
            <a:off x="3668462" y="3811743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FE9AA46-92C2-8746-7C9B-A39A5A24BB2B}"/>
              </a:ext>
            </a:extLst>
          </p:cNvPr>
          <p:cNvSpPr txBox="1"/>
          <p:nvPr/>
        </p:nvSpPr>
        <p:spPr>
          <a:xfrm>
            <a:off x="5109023" y="3158056"/>
            <a:ext cx="254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模型預測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(Predictions)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1E969E5-CF9D-4B47-562D-2D9EBA6AF320}"/>
              </a:ext>
            </a:extLst>
          </p:cNvPr>
          <p:cNvSpPr txBox="1"/>
          <p:nvPr/>
        </p:nvSpPr>
        <p:spPr>
          <a:xfrm>
            <a:off x="8585759" y="3158056"/>
            <a:ext cx="268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正確答案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(Ground-truths)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286073C-5856-684D-28D5-62800E546B7D}"/>
              </a:ext>
            </a:extLst>
          </p:cNvPr>
          <p:cNvCxnSpPr>
            <a:cxnSpLocks/>
          </p:cNvCxnSpPr>
          <p:nvPr/>
        </p:nvCxnSpPr>
        <p:spPr>
          <a:xfrm flipH="1">
            <a:off x="7458155" y="3345582"/>
            <a:ext cx="105210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9C55766-B1C4-276C-136C-DCB2C1517DA8}"/>
                  </a:ext>
                </a:extLst>
              </p:cNvPr>
              <p:cNvSpPr txBox="1"/>
              <p:nvPr/>
            </p:nvSpPr>
            <p:spPr>
              <a:xfrm>
                <a:off x="1163100" y="4975634"/>
                <a:ext cx="635738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透過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Gradient Descent 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(</a:t>
                </a: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梯度下降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) </a:t>
                </a: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尋找最佳解</a:t>
                </a:r>
                <a:endParaRPr kumimoji="1" lang="en-US" altLang="zh-TW" sz="20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透過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Back-Propagation 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的結果</a:t>
                </a: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更新權重值 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跟</a:t>
                </a:r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000" dirty="0"/>
                  <a:t>)</a:t>
                </a:r>
                <a:endParaRPr lang="zh-TW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TW" altLang="zh-TW" sz="20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9C55766-B1C4-276C-136C-DCB2C151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00" y="4975634"/>
                <a:ext cx="6357382" cy="1015663"/>
              </a:xfrm>
              <a:prstGeom prst="rect">
                <a:avLst/>
              </a:prstGeom>
              <a:blipFill>
                <a:blip r:embed="rId3"/>
                <a:stretch>
                  <a:fillRect l="-797" t="-24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519EF24-623A-D28D-5A47-BC87EF885360}"/>
                  </a:ext>
                </a:extLst>
              </p:cNvPr>
              <p:cNvSpPr txBox="1"/>
              <p:nvPr/>
            </p:nvSpPr>
            <p:spPr>
              <a:xfrm>
                <a:off x="1163100" y="248550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519EF24-623A-D28D-5A47-BC87EF885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00" y="2485507"/>
                <a:ext cx="322139" cy="400110"/>
              </a:xfrm>
              <a:prstGeom prst="rect">
                <a:avLst/>
              </a:prstGeom>
              <a:blipFill>
                <a:blip r:embed="rId4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5E36D92-9C93-DA6A-A4F0-FFEE40A6B3A5}"/>
                  </a:ext>
                </a:extLst>
              </p:cNvPr>
              <p:cNvSpPr txBox="1"/>
              <p:nvPr/>
            </p:nvSpPr>
            <p:spPr>
              <a:xfrm>
                <a:off x="1163100" y="3702477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5E36D92-9C93-DA6A-A4F0-FFEE40A6B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00" y="3702477"/>
                <a:ext cx="44485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CF55C72-ACEF-4D14-2272-D9C5DDAD354C}"/>
                  </a:ext>
                </a:extLst>
              </p:cNvPr>
              <p:cNvSpPr txBox="1"/>
              <p:nvPr/>
            </p:nvSpPr>
            <p:spPr>
              <a:xfrm>
                <a:off x="2374679" y="2326505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CF55C72-ACEF-4D14-2272-D9C5DDAD3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679" y="2326505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7028E9D2-7B28-6845-6627-1841A06015DC}"/>
                  </a:ext>
                </a:extLst>
              </p:cNvPr>
              <p:cNvSpPr txBox="1"/>
              <p:nvPr/>
            </p:nvSpPr>
            <p:spPr>
              <a:xfrm>
                <a:off x="1934964" y="287774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7028E9D2-7B28-6845-6627-1841A0601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964" y="2877741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7D72EA8-74AC-9477-BB72-31CBE226BE11}"/>
                  </a:ext>
                </a:extLst>
              </p:cNvPr>
              <p:cNvSpPr txBox="1"/>
              <p:nvPr/>
            </p:nvSpPr>
            <p:spPr>
              <a:xfrm>
                <a:off x="2416738" y="3894809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7D72EA8-74AC-9477-BB72-31CBE226B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738" y="3894809"/>
                <a:ext cx="711521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C30FB82-3C83-A3C5-B842-3856F8C6C995}"/>
                  </a:ext>
                </a:extLst>
              </p:cNvPr>
              <p:cNvSpPr txBox="1"/>
              <p:nvPr/>
            </p:nvSpPr>
            <p:spPr>
              <a:xfrm>
                <a:off x="1935766" y="3271240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C30FB82-3C83-A3C5-B842-3856F8C6C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766" y="3271240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3888A1A-3468-C5CE-C4A4-C378DFB1BB9E}"/>
                  </a:ext>
                </a:extLst>
              </p:cNvPr>
              <p:cNvSpPr txBox="1"/>
              <p:nvPr/>
            </p:nvSpPr>
            <p:spPr>
              <a:xfrm>
                <a:off x="3386522" y="204154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3888A1A-3468-C5CE-C4A4-C378DFB1B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522" y="2041540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8B668A1-CCDB-C666-4ED7-8FD5D9D6F6EF}"/>
                  </a:ext>
                </a:extLst>
              </p:cNvPr>
              <p:cNvSpPr txBox="1"/>
              <p:nvPr/>
            </p:nvSpPr>
            <p:spPr>
              <a:xfrm>
                <a:off x="3383488" y="323697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8B668A1-CCDB-C666-4ED7-8FD5D9D6F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488" y="3236978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17BB545-2D19-CAC3-F547-85C946D4E1F4}"/>
                  </a:ext>
                </a:extLst>
              </p:cNvPr>
              <p:cNvSpPr txBox="1"/>
              <p:nvPr/>
            </p:nvSpPr>
            <p:spPr>
              <a:xfrm>
                <a:off x="5393305" y="3747680"/>
                <a:ext cx="19725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17BB545-2D19-CAC3-F547-85C946D4E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305" y="3747680"/>
                <a:ext cx="1972505" cy="461665"/>
              </a:xfrm>
              <a:prstGeom prst="rect">
                <a:avLst/>
              </a:prstGeom>
              <a:blipFill>
                <a:blip r:embed="rId14"/>
                <a:stretch>
                  <a:fillRect l="-2564" t="-8108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FDE81AE1-8080-A5EE-0325-544718A72DB0}"/>
                  </a:ext>
                </a:extLst>
              </p:cNvPr>
              <p:cNvSpPr txBox="1"/>
              <p:nvPr/>
            </p:nvSpPr>
            <p:spPr>
              <a:xfrm>
                <a:off x="4468181" y="312119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FDE81AE1-8080-A5EE-0325-544718A72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81" y="3121198"/>
                <a:ext cx="504444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741E22C-9326-9D94-616D-05486505B81D}"/>
                  </a:ext>
                </a:extLst>
              </p:cNvPr>
              <p:cNvSpPr txBox="1"/>
              <p:nvPr/>
            </p:nvSpPr>
            <p:spPr>
              <a:xfrm>
                <a:off x="3902264" y="370007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2741E22C-9326-9D94-616D-05486505B8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264" y="3700076"/>
                <a:ext cx="779339" cy="41351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971EBAF-A7B7-FD45-C16F-6CDC18147AA6}"/>
                  </a:ext>
                </a:extLst>
              </p:cNvPr>
              <p:cNvSpPr txBox="1"/>
              <p:nvPr/>
            </p:nvSpPr>
            <p:spPr>
              <a:xfrm>
                <a:off x="3902264" y="2526420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971EBAF-A7B7-FD45-C16F-6CDC18147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264" y="2526420"/>
                <a:ext cx="779339" cy="41351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271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4" grpId="0"/>
      <p:bldP spid="56" grpId="0"/>
      <p:bldP spid="5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Training Process of a Deep Learning Model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4" y="1633066"/>
            <a:ext cx="10918370" cy="659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深度學習模型被訓練的流程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EEFB9BFD-F9C6-6AB6-326C-7A7D45DB1C74}"/>
              </a:ext>
            </a:extLst>
          </p:cNvPr>
          <p:cNvSpPr/>
          <p:nvPr/>
        </p:nvSpPr>
        <p:spPr>
          <a:xfrm>
            <a:off x="3447977" y="3599611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15EF64E-F399-2DE4-7A68-D316FB6A0B73}"/>
              </a:ext>
            </a:extLst>
          </p:cNvPr>
          <p:cNvSpPr/>
          <p:nvPr/>
        </p:nvSpPr>
        <p:spPr>
          <a:xfrm>
            <a:off x="2668560" y="3991497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形 9" descr="報紙 外框">
            <a:extLst>
              <a:ext uri="{FF2B5EF4-FFF2-40B4-BE49-F238E27FC236}">
                <a16:creationId xmlns:a16="http://schemas.microsoft.com/office/drawing/2014/main" id="{59853B34-BD39-969F-7F64-81864988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3437" y="3599613"/>
            <a:ext cx="914400" cy="914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F305BD-005C-2DEC-BC9C-8F8E22D2FF07}"/>
              </a:ext>
            </a:extLst>
          </p:cNvPr>
          <p:cNvSpPr txBox="1"/>
          <p:nvPr/>
        </p:nvSpPr>
        <p:spPr>
          <a:xfrm>
            <a:off x="1143471" y="4451267"/>
            <a:ext cx="145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Training Data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C6569A-990B-7213-23FC-77F86AE36CE4}"/>
              </a:ext>
            </a:extLst>
          </p:cNvPr>
          <p:cNvSpPr/>
          <p:nvPr/>
        </p:nvSpPr>
        <p:spPr>
          <a:xfrm>
            <a:off x="8836407" y="3606139"/>
            <a:ext cx="1776548" cy="96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Gradient Descent</a:t>
            </a:r>
            <a:endParaRPr kumimoji="1" lang="zh-TW" altLang="en-US" sz="2000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92BEB477-FE10-A1BC-0906-F170628FBAA7}"/>
              </a:ext>
            </a:extLst>
          </p:cNvPr>
          <p:cNvSpPr/>
          <p:nvPr/>
        </p:nvSpPr>
        <p:spPr>
          <a:xfrm>
            <a:off x="5410672" y="3991496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DD15A93A-0CD2-C79F-0DFF-4D3DD0B3C307}"/>
              </a:ext>
            </a:extLst>
          </p:cNvPr>
          <p:cNvSpPr/>
          <p:nvPr/>
        </p:nvSpPr>
        <p:spPr>
          <a:xfrm>
            <a:off x="8114683" y="3991495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9A6D87-CE55-2061-0736-6FD094C4FF6C}"/>
              </a:ext>
            </a:extLst>
          </p:cNvPr>
          <p:cNvSpPr/>
          <p:nvPr/>
        </p:nvSpPr>
        <p:spPr>
          <a:xfrm>
            <a:off x="6072523" y="3599611"/>
            <a:ext cx="1776548" cy="968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Back-Propagation</a:t>
            </a:r>
            <a:endParaRPr kumimoji="1" lang="zh-TW" altLang="en-US" sz="2000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6326C4D3-9590-9F3C-B85B-0637613E6D82}"/>
              </a:ext>
            </a:extLst>
          </p:cNvPr>
          <p:cNvCxnSpPr>
            <a:cxnSpLocks/>
            <a:stCxn id="3" idx="2"/>
            <a:endCxn id="15" idx="2"/>
          </p:cNvCxnSpPr>
          <p:nvPr/>
        </p:nvCxnSpPr>
        <p:spPr>
          <a:xfrm rot="5400000" flipH="1" flipV="1">
            <a:off x="5579944" y="3255078"/>
            <a:ext cx="67492" cy="2694214"/>
          </a:xfrm>
          <a:prstGeom prst="bentConnector3">
            <a:avLst>
              <a:gd name="adj1" fmla="val -7645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7D5AC2-42BE-154C-C043-04D70F83673C}"/>
              </a:ext>
            </a:extLst>
          </p:cNvPr>
          <p:cNvSpPr txBox="1"/>
          <p:nvPr/>
        </p:nvSpPr>
        <p:spPr>
          <a:xfrm>
            <a:off x="4526442" y="5143190"/>
            <a:ext cx="212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Calculate </a:t>
            </a:r>
            <a:r>
              <a:rPr kumimoji="1" lang="en-US" altLang="zh-TW" dirty="0">
                <a:solidFill>
                  <a:srgbClr val="FF0000"/>
                </a:solidFill>
              </a:rPr>
              <a:t>gradients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A764E92D-F56C-FD51-7293-A462E1CD88AB}"/>
              </a:ext>
            </a:extLst>
          </p:cNvPr>
          <p:cNvCxnSpPr>
            <a:cxnSpLocks/>
            <a:stCxn id="12" idx="0"/>
            <a:endCxn id="3" idx="0"/>
          </p:cNvCxnSpPr>
          <p:nvPr/>
        </p:nvCxnSpPr>
        <p:spPr>
          <a:xfrm rot="16200000" flipV="1">
            <a:off x="6992368" y="873826"/>
            <a:ext cx="6528" cy="5458098"/>
          </a:xfrm>
          <a:prstGeom prst="bentConnector3">
            <a:avLst>
              <a:gd name="adj1" fmla="val 93382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E1E6A52-27E7-78A7-0F0B-364A96D630CB}"/>
              </a:ext>
            </a:extLst>
          </p:cNvPr>
          <p:cNvSpPr txBox="1"/>
          <p:nvPr/>
        </p:nvSpPr>
        <p:spPr>
          <a:xfrm>
            <a:off x="5228961" y="2588021"/>
            <a:ext cx="39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Update</a:t>
            </a:r>
            <a:r>
              <a:rPr kumimoji="1" lang="en-US" altLang="zh-TW" dirty="0"/>
              <a:t> weights (the </a:t>
            </a:r>
            <a:r>
              <a:rPr kumimoji="1" lang="en-US" altLang="zh-TW" dirty="0">
                <a:solidFill>
                  <a:srgbClr val="FF0000"/>
                </a:solidFill>
              </a:rPr>
              <a:t>learning</a:t>
            </a:r>
            <a:r>
              <a:rPr kumimoji="1" lang="en-US" altLang="zh-TW" dirty="0"/>
              <a:t> part)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425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ED4D7-7776-8215-ABDF-6DA0B986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Gradient Descent</a:t>
            </a:r>
            <a:r>
              <a:rPr kumimoji="1" lang="zh-TW" altLang="en-US" dirty="0"/>
              <a:t> </a:t>
            </a:r>
            <a:r>
              <a:rPr kumimoji="1" lang="en-US" altLang="zh-TW" dirty="0"/>
              <a:t>vs. Back-propagation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0651C-278D-8B4C-162A-0E998006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165BB98-182B-6C9B-FE91-105ED7CDEDAE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726265"/>
          <a:ext cx="8128000" cy="2531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58956748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115774380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334069360"/>
                    </a:ext>
                  </a:extLst>
                </a:gridCol>
              </a:tblGrid>
              <a:tr h="843845">
                <a:tc>
                  <a:txBody>
                    <a:bodyPr/>
                    <a:lstStyle/>
                    <a:p>
                      <a:endParaRPr lang="zh-TW" altLang="en-US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Gradient Descent 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Back-propagation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48534"/>
                  </a:ext>
                </a:extLst>
              </a:tr>
              <a:tr h="843845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根據梯度更新權重值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(weights)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計算神經網路中的梯度，以供梯度下降使用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285441"/>
                  </a:ext>
                </a:extLst>
              </a:tr>
              <a:tr h="843845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最終目標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透過梯度找出 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function 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最佳解 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最小化目標函數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)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計算梯度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，以便使用梯度下降找到最佳解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705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690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6B7BB1-2C0A-2207-6D94-714D3E28C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Linear Regression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線性迴歸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5F384E-8526-2E9B-A90F-B0D0BA6B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D13501B2-27A9-CF2E-AA12-F0DA8EEAE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27" y="1832110"/>
            <a:ext cx="6596216" cy="435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9409FB9-54AD-AA7D-6048-852B11EF8200}"/>
              </a:ext>
            </a:extLst>
          </p:cNvPr>
          <p:cNvSpPr txBox="1"/>
          <p:nvPr/>
        </p:nvSpPr>
        <p:spPr>
          <a:xfrm>
            <a:off x="4054186" y="6355033"/>
            <a:ext cx="4083627" cy="375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https://</a:t>
            </a:r>
            <a:r>
              <a:rPr kumimoji="1" lang="en-US" altLang="zh-TW" sz="1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zh.wikipedia.org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en-US" altLang="zh-TW" sz="1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zh-tw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迴歸分析</a:t>
            </a:r>
            <a:endParaRPr kumimoji="1"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ACB0DB3-B65B-AB5D-AB73-847DF09E026F}"/>
                  </a:ext>
                </a:extLst>
              </p:cNvPr>
              <p:cNvSpPr txBox="1"/>
              <p:nvPr/>
            </p:nvSpPr>
            <p:spPr>
              <a:xfrm>
                <a:off x="7363201" y="3954331"/>
                <a:ext cx="3808230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ACB0DB3-B65B-AB5D-AB73-847DF09E0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201" y="3954331"/>
                <a:ext cx="3808230" cy="833883"/>
              </a:xfrm>
              <a:prstGeom prst="rect">
                <a:avLst/>
              </a:prstGeom>
              <a:blipFill>
                <a:blip r:embed="rId3"/>
                <a:stretch>
                  <a:fillRect t="-157576" b="-2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6B1E7B7-32A7-F90E-AB98-D7D7FD0B720C}"/>
                  </a:ext>
                </a:extLst>
              </p:cNvPr>
              <p:cNvSpPr txBox="1"/>
              <p:nvPr/>
            </p:nvSpPr>
            <p:spPr>
              <a:xfrm>
                <a:off x="7460737" y="2331672"/>
                <a:ext cx="3808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紅線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為直線方程式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zh-TW" sz="20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6B1E7B7-32A7-F90E-AB98-D7D7FD0B7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737" y="2331672"/>
                <a:ext cx="3808230" cy="400110"/>
              </a:xfrm>
              <a:prstGeom prst="rect">
                <a:avLst/>
              </a:prstGeom>
              <a:blipFill>
                <a:blip r:embed="rId4"/>
                <a:stretch>
                  <a:fillRect l="-1661" t="-909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A4F7552-B847-C664-F677-96C748539342}"/>
              </a:ext>
            </a:extLst>
          </p:cNvPr>
          <p:cNvSpPr txBox="1"/>
          <p:nvPr/>
        </p:nvSpPr>
        <p:spPr>
          <a:xfrm>
            <a:off x="7479443" y="5017153"/>
            <a:ext cx="39551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紅線代表可以使所有藍色點的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MSE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最小的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跟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代入直線方程式後得到的線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2E1227C-0B77-77CD-47E7-92A180E18FA6}"/>
              </a:ext>
            </a:extLst>
          </p:cNvPr>
          <p:cNvSpPr txBox="1"/>
          <p:nvPr/>
        </p:nvSpPr>
        <p:spPr>
          <a:xfrm>
            <a:off x="7460737" y="3086718"/>
            <a:ext cx="39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Linear regression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通常透過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均方誤差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來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擬合資料</a:t>
            </a:r>
          </a:p>
        </p:txBody>
      </p:sp>
    </p:spTree>
    <p:extLst>
      <p:ext uri="{BB962C8B-B14F-4D97-AF65-F5344CB8AC3E}">
        <p14:creationId xmlns:p14="http://schemas.microsoft.com/office/powerpoint/2010/main" val="31691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為什麼</a:t>
            </a:r>
            <a:r>
              <a:rPr kumimoji="1" lang="en-US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Regression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叫做</a:t>
            </a:r>
            <a:r>
              <a:rPr kumimoji="1" lang="en-US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Regression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38497E-D21D-AA1E-6559-41DE0584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812317"/>
            <a:ext cx="8763000" cy="405783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F1AE452-E9CB-8804-E126-2B09767440D5}"/>
              </a:ext>
            </a:extLst>
          </p:cNvPr>
          <p:cNvSpPr txBox="1"/>
          <p:nvPr/>
        </p:nvSpPr>
        <p:spPr>
          <a:xfrm>
            <a:off x="1889759" y="6156960"/>
            <a:ext cx="8723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zh.wikipedia.org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zh-tw</a:t>
            </a:r>
            <a:r>
              <a:rPr kumimoji="1" lang="en" altLang="zh-TW" sz="1400" dirty="0"/>
              <a:t>/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迴歸分析</a:t>
            </a:r>
            <a:endParaRPr kumimoji="1" lang="en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stats.stackexchange.com</a:t>
            </a:r>
            <a:r>
              <a:rPr kumimoji="1" lang="en" altLang="zh-TW" sz="1400" dirty="0"/>
              <a:t>/questions/11087/why-are-regression-problems-called-regression-problems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9371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1C0623-6961-02BD-BEC0-2890EEFC1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5D6499-0588-2B1D-3F0B-16BE126C4D07}"/>
              </a:ext>
            </a:extLst>
          </p:cNvPr>
          <p:cNvSpPr txBox="1"/>
          <p:nvPr/>
        </p:nvSpPr>
        <p:spPr>
          <a:xfrm>
            <a:off x="659026" y="2875002"/>
            <a:ext cx="57500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600" dirty="0"/>
              <a:t>Math Warning!!</a:t>
            </a:r>
            <a:endParaRPr kumimoji="1"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5336602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數學定義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9FAE95-C556-6D83-5B99-5EB76E0ACD74}"/>
              </a:ext>
            </a:extLst>
          </p:cNvPr>
          <p:cNvSpPr txBox="1"/>
          <p:nvPr/>
        </p:nvSpPr>
        <p:spPr>
          <a:xfrm>
            <a:off x="653143" y="1779967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First-order derivative (s)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Univariate function: a scaler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Multivariate function: a vector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Univariate</a:t>
            </a:r>
            <a:r>
              <a:rPr kumimoji="1" lang="en-US" altLang="zh-TW" sz="2400" dirty="0"/>
              <a:t>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/>
              <p:nvPr/>
            </p:nvSpPr>
            <p:spPr>
              <a:xfrm>
                <a:off x="5269832" y="4252507"/>
                <a:ext cx="15400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32" y="4252507"/>
                <a:ext cx="1540042" cy="461665"/>
              </a:xfrm>
              <a:prstGeom prst="rect">
                <a:avLst/>
              </a:prstGeom>
              <a:blipFill>
                <a:blip r:embed="rId2"/>
                <a:stretch>
                  <a:fillRect l="-1626" b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/>
              <p:nvPr/>
            </p:nvSpPr>
            <p:spPr>
              <a:xfrm>
                <a:off x="5674898" y="5047155"/>
                <a:ext cx="2590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98" y="5047155"/>
                <a:ext cx="2590800" cy="461665"/>
              </a:xfrm>
              <a:prstGeom prst="rect">
                <a:avLst/>
              </a:prstGeom>
              <a:blipFill>
                <a:blip r:embed="rId3"/>
                <a:stretch>
                  <a:fillRect l="-488" r="-488"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1784EA-A09D-0B0B-F172-30A5B0B0D58E}"/>
              </a:ext>
            </a:extLst>
          </p:cNvPr>
          <p:cNvSpPr txBox="1"/>
          <p:nvPr/>
        </p:nvSpPr>
        <p:spPr>
          <a:xfrm>
            <a:off x="3224463" y="4298673"/>
            <a:ext cx="2202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Original function:</a:t>
            </a:r>
            <a:endParaRPr kumimoji="1"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31155D2-4EFA-1A29-268B-1361EC3840B4}"/>
              </a:ext>
            </a:extLst>
          </p:cNvPr>
          <p:cNvSpPr txBox="1"/>
          <p:nvPr/>
        </p:nvSpPr>
        <p:spPr>
          <a:xfrm>
            <a:off x="3224462" y="5077933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First-order derivative: 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664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DFAA2C-CC9D-B71B-BD98-490BD995C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 to Matrix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/>
              <a:t>矩陣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B7FC5F-8579-74DB-33CA-C608AD9F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B1ABB37-5EBB-C168-6DAE-3CCC0DC5E577}"/>
              </a:ext>
            </a:extLst>
          </p:cNvPr>
          <p:cNvSpPr txBox="1"/>
          <p:nvPr/>
        </p:nvSpPr>
        <p:spPr>
          <a:xfrm>
            <a:off x="653143" y="1800821"/>
            <a:ext cx="10772881" cy="2793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矩陣：矩形</a:t>
            </a:r>
            <a:r>
              <a:rPr kumimoji="1" lang="zh-TW" altLang="en-US" sz="2400" b="1" dirty="0"/>
              <a:t>陣列</a:t>
            </a:r>
            <a:endParaRPr kumimoji="1" lang="en-US" altLang="zh-TW" sz="2400" b="1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0070C0"/>
                </a:solidFill>
              </a:rPr>
              <a:t>M </a:t>
            </a:r>
            <a:r>
              <a:rPr kumimoji="1" lang="zh-TW" altLang="en-US" sz="2400" dirty="0">
                <a:solidFill>
                  <a:srgbClr val="0070C0"/>
                </a:solidFill>
              </a:rPr>
              <a:t>個</a:t>
            </a:r>
            <a:r>
              <a:rPr kumimoji="1" lang="en-US" altLang="zh-TW" sz="2400" dirty="0">
                <a:solidFill>
                  <a:srgbClr val="0070C0"/>
                </a:solidFill>
              </a:rPr>
              <a:t> rows (</a:t>
            </a:r>
            <a:r>
              <a:rPr kumimoji="1" lang="zh-TW" altLang="en-US" sz="2400" dirty="0">
                <a:solidFill>
                  <a:srgbClr val="0070C0"/>
                </a:solidFill>
              </a:rPr>
              <a:t>列</a:t>
            </a:r>
            <a:r>
              <a:rPr kumimoji="1" lang="en-US" altLang="zh-TW" sz="2400" dirty="0">
                <a:solidFill>
                  <a:srgbClr val="0070C0"/>
                </a:solidFill>
              </a:rPr>
              <a:t>) </a:t>
            </a:r>
            <a:r>
              <a:rPr kumimoji="1" lang="en-US" altLang="zh-TW" sz="2400" dirty="0"/>
              <a:t>x </a:t>
            </a:r>
            <a:r>
              <a:rPr kumimoji="1" lang="en-US" altLang="zh-TW" sz="2400" dirty="0">
                <a:solidFill>
                  <a:srgbClr val="FF0000"/>
                </a:solidFill>
              </a:rPr>
              <a:t>n </a:t>
            </a:r>
            <a:r>
              <a:rPr kumimoji="1" lang="zh-TW" altLang="en-US" sz="2400" dirty="0">
                <a:solidFill>
                  <a:srgbClr val="FF0000"/>
                </a:solidFill>
              </a:rPr>
              <a:t>個 </a:t>
            </a:r>
            <a:r>
              <a:rPr kumimoji="1" lang="en-US" altLang="zh-TW" sz="2400" dirty="0">
                <a:solidFill>
                  <a:srgbClr val="FF0000"/>
                </a:solidFill>
              </a:rPr>
              <a:t>columns (</a:t>
            </a:r>
            <a:r>
              <a:rPr kumimoji="1" lang="zh-TW" altLang="en-US" sz="2400" dirty="0">
                <a:solidFill>
                  <a:srgbClr val="FF0000"/>
                </a:solidFill>
              </a:rPr>
              <a:t>行</a:t>
            </a:r>
            <a:r>
              <a:rPr kumimoji="1" lang="en-US" altLang="zh-TW" sz="2400" dirty="0">
                <a:solidFill>
                  <a:srgbClr val="FF0000"/>
                </a:solidFill>
              </a:rPr>
              <a:t>)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(</a:t>
            </a:r>
            <a:r>
              <a:rPr kumimoji="1" lang="zh-TW" altLang="en-US" sz="2400" dirty="0"/>
              <a:t>程式中</a:t>
            </a:r>
            <a:r>
              <a:rPr kumimoji="1" lang="en-US" altLang="zh-TW" sz="2400" dirty="0"/>
              <a:t>) </a:t>
            </a:r>
            <a:r>
              <a:rPr kumimoji="1" lang="zh-TW" altLang="en-US" sz="2400" dirty="0"/>
              <a:t>矩陣形狀為：</a:t>
            </a:r>
            <a:r>
              <a:rPr kumimoji="1" lang="en-US" altLang="zh-TW" sz="2400" dirty="0"/>
              <a:t>(</a:t>
            </a:r>
            <a:r>
              <a:rPr kumimoji="1" lang="en-US" altLang="zh-TW" sz="2400" dirty="0">
                <a:solidFill>
                  <a:srgbClr val="0070C0"/>
                </a:solidFill>
              </a:rPr>
              <a:t>m</a:t>
            </a:r>
            <a:r>
              <a:rPr kumimoji="1" lang="en-US" altLang="zh-TW" sz="2400" dirty="0"/>
              <a:t>, </a:t>
            </a:r>
            <a:r>
              <a:rPr kumimoji="1" lang="en-US" altLang="zh-TW" sz="2400" dirty="0">
                <a:solidFill>
                  <a:srgbClr val="FF0000"/>
                </a:solidFill>
              </a:rPr>
              <a:t>n</a:t>
            </a:r>
            <a:r>
              <a:rPr kumimoji="1" lang="en-US" altLang="zh-TW" sz="2400" dirty="0"/>
              <a:t>)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矩陣形狀又稱</a:t>
            </a:r>
            <a:r>
              <a:rPr kumimoji="1" lang="en-US" altLang="zh-TW" sz="2400" dirty="0"/>
              <a:t> shape, size</a:t>
            </a:r>
            <a:endParaRPr kumimoji="1" lang="zh-TW" altLang="en-US" sz="240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53303E2-4F2B-1D2C-5F38-F7A9EDF95FA5}"/>
                  </a:ext>
                </a:extLst>
              </p:cNvPr>
              <p:cNvSpPr txBox="1"/>
              <p:nvPr/>
            </p:nvSpPr>
            <p:spPr>
              <a:xfrm>
                <a:off x="6842461" y="3933182"/>
                <a:ext cx="4651115" cy="1802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zh-TW" altLang="en-US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    </m:t>
                                          </m:r>
                                        </m:e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⋮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53303E2-4F2B-1D2C-5F38-F7A9EDF95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461" y="3933182"/>
                <a:ext cx="4651115" cy="1802866"/>
              </a:xfrm>
              <a:prstGeom prst="rect">
                <a:avLst/>
              </a:prstGeom>
              <a:blipFill>
                <a:blip r:embed="rId3"/>
                <a:stretch>
                  <a:fillRect t="-1399" b="-69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7799D80C-A58D-E92A-7136-84DAED61602A}"/>
              </a:ext>
            </a:extLst>
          </p:cNvPr>
          <p:cNvSpPr txBox="1"/>
          <p:nvPr/>
        </p:nvSpPr>
        <p:spPr>
          <a:xfrm>
            <a:off x="6370668" y="4653475"/>
            <a:ext cx="904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0070C0"/>
                </a:solidFill>
              </a:rPr>
              <a:t>rows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E7BBB7-B2C5-4C7B-A3B9-8EFD347C72B3}"/>
              </a:ext>
            </a:extLst>
          </p:cNvPr>
          <p:cNvSpPr txBox="1"/>
          <p:nvPr/>
        </p:nvSpPr>
        <p:spPr>
          <a:xfrm>
            <a:off x="8404245" y="3458184"/>
            <a:ext cx="1527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FF0000"/>
                </a:solidFill>
              </a:rPr>
              <a:t>columns</a:t>
            </a:r>
            <a:endParaRPr kumimoji="1"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0674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數學定義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9FAE95-C556-6D83-5B99-5EB76E0ACD74}"/>
              </a:ext>
            </a:extLst>
          </p:cNvPr>
          <p:cNvSpPr txBox="1"/>
          <p:nvPr/>
        </p:nvSpPr>
        <p:spPr>
          <a:xfrm>
            <a:off x="653143" y="1779967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First-order derivative (s)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Univariate function: a scaler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Multivariate function: a vector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Multivariate</a:t>
            </a:r>
            <a:r>
              <a:rPr kumimoji="1" lang="en-US" altLang="zh-TW" sz="2400" dirty="0"/>
              <a:t>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/>
              <p:nvPr/>
            </p:nvSpPr>
            <p:spPr>
              <a:xfrm>
                <a:off x="5269831" y="4252507"/>
                <a:ext cx="24704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+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31" y="4252507"/>
                <a:ext cx="2470485" cy="461665"/>
              </a:xfrm>
              <a:prstGeom prst="rect">
                <a:avLst/>
              </a:prstGeom>
              <a:blipFill>
                <a:blip r:embed="rId2"/>
                <a:stretch>
                  <a:fillRect l="-2041" t="-8108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/>
              <p:nvPr/>
            </p:nvSpPr>
            <p:spPr>
              <a:xfrm>
                <a:off x="5666876" y="4926481"/>
                <a:ext cx="3404935" cy="703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876" y="4926481"/>
                <a:ext cx="3404935" cy="703013"/>
              </a:xfrm>
              <a:prstGeom prst="rect">
                <a:avLst/>
              </a:prstGeom>
              <a:blipFill>
                <a:blip r:embed="rId3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1784EA-A09D-0B0B-F172-30A5B0B0D58E}"/>
              </a:ext>
            </a:extLst>
          </p:cNvPr>
          <p:cNvSpPr txBox="1"/>
          <p:nvPr/>
        </p:nvSpPr>
        <p:spPr>
          <a:xfrm>
            <a:off x="3068349" y="4298673"/>
            <a:ext cx="21206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Original function:</a:t>
            </a:r>
            <a:endParaRPr kumimoji="1"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31155D2-4EFA-1A29-268B-1361EC3840B4}"/>
              </a:ext>
            </a:extLst>
          </p:cNvPr>
          <p:cNvSpPr txBox="1"/>
          <p:nvPr/>
        </p:nvSpPr>
        <p:spPr>
          <a:xfrm>
            <a:off x="3068347" y="5077933"/>
            <a:ext cx="27079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First-order derivative</a:t>
            </a:r>
            <a:r>
              <a:rPr kumimoji="1" lang="en-US" altLang="zh-TW" sz="2000" dirty="0">
                <a:solidFill>
                  <a:srgbClr val="FF0000"/>
                </a:solidFill>
              </a:rPr>
              <a:t>s</a:t>
            </a:r>
            <a:r>
              <a:rPr kumimoji="1" lang="en-US" altLang="zh-TW" sz="2000" dirty="0"/>
              <a:t>: 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495543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數學意義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0A2B691-79EC-EC0C-0BB6-27799CBCF5DA}"/>
                  </a:ext>
                </a:extLst>
              </p:cNvPr>
              <p:cNvSpPr txBox="1"/>
              <p:nvPr/>
            </p:nvSpPr>
            <p:spPr>
              <a:xfrm>
                <a:off x="722810" y="2068677"/>
                <a:ext cx="202909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0A2B691-79EC-EC0C-0BB6-27799CBC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0" y="2068677"/>
                <a:ext cx="2029097" cy="461665"/>
              </a:xfrm>
              <a:prstGeom prst="rect">
                <a:avLst/>
              </a:prstGeom>
              <a:blipFill>
                <a:blip r:embed="rId2"/>
                <a:stretch>
                  <a:fillRect l="-1250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4F358DE-D778-BF07-64A6-12F8AD1C89A4}"/>
                  </a:ext>
                </a:extLst>
              </p:cNvPr>
              <p:cNvSpPr txBox="1"/>
              <p:nvPr/>
            </p:nvSpPr>
            <p:spPr>
              <a:xfrm>
                <a:off x="722810" y="2880393"/>
                <a:ext cx="278674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/>
                  <a:t>Slope (</a:t>
                </a: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:r>
                  <a:rPr lang="en-US" altLang="zh-TW" sz="2400" dirty="0"/>
                  <a:t>) =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4F358DE-D778-BF07-64A6-12F8AD1C8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0" y="2880393"/>
                <a:ext cx="2786744" cy="461665"/>
              </a:xfrm>
              <a:prstGeom prst="rect">
                <a:avLst/>
              </a:prstGeom>
              <a:blipFill>
                <a:blip r:embed="rId3"/>
                <a:stretch>
                  <a:fillRect l="-3636" t="-13514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97AD8632-3737-5716-BEFF-133DA5DD89EB}"/>
              </a:ext>
            </a:extLst>
          </p:cNvPr>
          <p:cNvCxnSpPr/>
          <p:nvPr/>
        </p:nvCxnSpPr>
        <p:spPr>
          <a:xfrm flipV="1">
            <a:off x="3823782" y="2437681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3A71B231-55A1-2345-7B59-B1894F38BCA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37995" y="3951894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935843-A4E3-6289-58A5-65DBA45AEE4C}"/>
                  </a:ext>
                </a:extLst>
              </p:cNvPr>
              <p:cNvSpPr txBox="1"/>
              <p:nvPr/>
            </p:nvSpPr>
            <p:spPr>
              <a:xfrm>
                <a:off x="3669204" y="2004804"/>
                <a:ext cx="30915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935843-A4E3-6289-58A5-65DBA45AE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204" y="2004804"/>
                <a:ext cx="309156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A3FF4BF1-534D-B4A8-64F3-6A521A3A38E7}"/>
                  </a:ext>
                </a:extLst>
              </p:cNvPr>
              <p:cNvSpPr txBox="1"/>
              <p:nvPr/>
            </p:nvSpPr>
            <p:spPr>
              <a:xfrm>
                <a:off x="6852208" y="5266052"/>
                <a:ext cx="4194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A3FF4BF1-534D-B4A8-64F3-6A521A3A3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208" y="5266052"/>
                <a:ext cx="4194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BA21DA0B-0B1E-275E-C7BC-617F717A7BF2}"/>
              </a:ext>
            </a:extLst>
          </p:cNvPr>
          <p:cNvCxnSpPr>
            <a:cxnSpLocks/>
          </p:cNvCxnSpPr>
          <p:nvPr/>
        </p:nvCxnSpPr>
        <p:spPr>
          <a:xfrm flipV="1">
            <a:off x="3823782" y="2600253"/>
            <a:ext cx="2889013" cy="2468148"/>
          </a:xfrm>
          <a:prstGeom prst="straightConnector1">
            <a:avLst/>
          </a:prstGeom>
          <a:ln w="2857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585E81A-E2AC-7B90-7933-4E196BB1431C}"/>
              </a:ext>
            </a:extLst>
          </p:cNvPr>
          <p:cNvCxnSpPr/>
          <p:nvPr/>
        </p:nvCxnSpPr>
        <p:spPr>
          <a:xfrm>
            <a:off x="4746171" y="4275908"/>
            <a:ext cx="1227909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7AED95CE-A799-CFB4-587F-849D658C5BA9}"/>
              </a:ext>
            </a:extLst>
          </p:cNvPr>
          <p:cNvCxnSpPr>
            <a:cxnSpLocks/>
          </p:cNvCxnSpPr>
          <p:nvPr/>
        </p:nvCxnSpPr>
        <p:spPr>
          <a:xfrm>
            <a:off x="6026330" y="3217098"/>
            <a:ext cx="0" cy="105881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CAC630C-94B1-02E8-8194-9E2F195C5037}"/>
                  </a:ext>
                </a:extLst>
              </p:cNvPr>
              <p:cNvSpPr txBox="1"/>
              <p:nvPr/>
            </p:nvSpPr>
            <p:spPr>
              <a:xfrm>
                <a:off x="5111933" y="4274707"/>
                <a:ext cx="5747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CAC630C-94B1-02E8-8194-9E2F195C5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933" y="4274707"/>
                <a:ext cx="57476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B486629A-1137-4B38-64BD-6FD78ED1B33B}"/>
                  </a:ext>
                </a:extLst>
              </p:cNvPr>
              <p:cNvSpPr txBox="1"/>
              <p:nvPr/>
            </p:nvSpPr>
            <p:spPr>
              <a:xfrm>
                <a:off x="6035038" y="3597870"/>
                <a:ext cx="5747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B486629A-1137-4B38-64BD-6FD78ED1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38" y="3597870"/>
                <a:ext cx="574765" cy="400110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1DE79F81-7830-C769-FBF9-659B7EB9B122}"/>
                  </a:ext>
                </a:extLst>
              </p:cNvPr>
              <p:cNvSpPr txBox="1"/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14:m>
                  <m:oMath xmlns:m="http://schemas.openxmlformats.org/officeDocument/2006/math">
                    <m:r>
                      <a:rPr lang="zh-TW" alt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1DE79F81-7830-C769-FBF9-659B7EB9B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blipFill>
                <a:blip r:embed="rId8"/>
                <a:stretch>
                  <a:fillRect l="-5469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DDB4F79-A1CB-42FB-9D1E-1901FFF3F311}"/>
                  </a:ext>
                </a:extLst>
              </p:cNvPr>
              <p:cNvSpPr txBox="1"/>
              <p:nvPr/>
            </p:nvSpPr>
            <p:spPr>
              <a:xfrm>
                <a:off x="7893601" y="2970992"/>
                <a:ext cx="2029098" cy="785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zh-TW" sz="24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DDB4F79-A1CB-42FB-9D1E-1901FFF3F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601" y="2970992"/>
                <a:ext cx="2029098" cy="785151"/>
              </a:xfrm>
              <a:prstGeom prst="rect">
                <a:avLst/>
              </a:prstGeom>
              <a:blipFill>
                <a:blip r:embed="rId9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89DA747-6CBA-D077-56FB-65B8F2A3BF21}"/>
                  </a:ext>
                </a:extLst>
              </p:cNvPr>
              <p:cNvSpPr txBox="1"/>
              <p:nvPr/>
            </p:nvSpPr>
            <p:spPr>
              <a:xfrm>
                <a:off x="8186057" y="3951894"/>
                <a:ext cx="3570513" cy="86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89DA747-6CBA-D077-56FB-65B8F2A3B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057" y="3951894"/>
                <a:ext cx="3570513" cy="869533"/>
              </a:xfrm>
              <a:prstGeom prst="rect">
                <a:avLst/>
              </a:prstGeom>
              <a:blipFill>
                <a:blip r:embed="rId10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2603EF7C-ABDD-D9BF-4651-6321DE48B61F}"/>
                  </a:ext>
                </a:extLst>
              </p:cNvPr>
              <p:cNvSpPr txBox="1"/>
              <p:nvPr/>
            </p:nvSpPr>
            <p:spPr>
              <a:xfrm>
                <a:off x="8186057" y="5804574"/>
                <a:ext cx="765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2603EF7C-ABDD-D9BF-4651-6321DE48B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057" y="5804574"/>
                <a:ext cx="76561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8DFCF48B-2A8C-2007-FDE6-9A4657B8159E}"/>
                  </a:ext>
                </a:extLst>
              </p:cNvPr>
              <p:cNvSpPr txBox="1"/>
              <p:nvPr/>
            </p:nvSpPr>
            <p:spPr>
              <a:xfrm>
                <a:off x="8186057" y="4878234"/>
                <a:ext cx="1505065" cy="86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8DFCF48B-2A8C-2007-FDE6-9A4657B81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057" y="4878234"/>
                <a:ext cx="1505065" cy="869533"/>
              </a:xfrm>
              <a:prstGeom prst="rect">
                <a:avLst/>
              </a:prstGeom>
              <a:blipFill>
                <a:blip r:embed="rId12"/>
                <a:stretch>
                  <a:fillRect r="-24167" b="-28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93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1" grpId="0"/>
      <p:bldP spid="43" grpId="0"/>
      <p:bldP spid="4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A446F-8233-9876-D8D8-51F39517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數學意義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5E40E0-7343-B30B-32AD-3CD58F4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6" name="圖片 5" descr="一張含有 行, 繪圖, 圖表 的圖片&#10;&#10;自動產生的描述">
            <a:extLst>
              <a:ext uri="{FF2B5EF4-FFF2-40B4-BE49-F238E27FC236}">
                <a16:creationId xmlns:a16="http://schemas.microsoft.com/office/drawing/2014/main" id="{EE5E8437-6B54-0A02-F25C-B2CBB36E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968501"/>
            <a:ext cx="6768765" cy="4258128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3BE591E-6F7B-DBD3-53EB-A7CAA1E70353}"/>
              </a:ext>
            </a:extLst>
          </p:cNvPr>
          <p:cNvCxnSpPr>
            <a:cxnSpLocks/>
          </p:cNvCxnSpPr>
          <p:nvPr/>
        </p:nvCxnSpPr>
        <p:spPr>
          <a:xfrm>
            <a:off x="6024126" y="4588215"/>
            <a:ext cx="574764" cy="120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244C275-9029-CDB7-81DB-71A10C862144}"/>
              </a:ext>
            </a:extLst>
          </p:cNvPr>
          <p:cNvCxnSpPr>
            <a:cxnSpLocks/>
          </p:cNvCxnSpPr>
          <p:nvPr/>
        </p:nvCxnSpPr>
        <p:spPr>
          <a:xfrm>
            <a:off x="6644638" y="3548024"/>
            <a:ext cx="0" cy="105881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B7AFCE1-0491-284A-07AB-FE4B0C2FDB89}"/>
                  </a:ext>
                </a:extLst>
              </p:cNvPr>
              <p:cNvSpPr txBox="1"/>
              <p:nvPr/>
            </p:nvSpPr>
            <p:spPr>
              <a:xfrm>
                <a:off x="6024126" y="4606834"/>
                <a:ext cx="9657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B7AFCE1-0491-284A-07AB-FE4B0C2FD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126" y="4606834"/>
                <a:ext cx="96575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F64E28-E992-7C1A-B381-6F1CF78E775E}"/>
                  </a:ext>
                </a:extLst>
              </p:cNvPr>
              <p:cNvSpPr txBox="1"/>
              <p:nvPr/>
            </p:nvSpPr>
            <p:spPr>
              <a:xfrm>
                <a:off x="6598890" y="3911670"/>
                <a:ext cx="5747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F64E28-E992-7C1A-B381-6F1CF78E7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890" y="3911670"/>
                <a:ext cx="574765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54E0093-9C06-B6F1-03B3-A9349BD1AA8D}"/>
                  </a:ext>
                </a:extLst>
              </p:cNvPr>
              <p:cNvSpPr txBox="1"/>
              <p:nvPr/>
            </p:nvSpPr>
            <p:spPr>
              <a:xfrm>
                <a:off x="7544344" y="3576710"/>
                <a:ext cx="3867254" cy="642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54E0093-9C06-B6F1-03B3-A9349BD1A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44" y="3576710"/>
                <a:ext cx="3867254" cy="642740"/>
              </a:xfrm>
              <a:prstGeom prst="rect">
                <a:avLst/>
              </a:prstGeom>
              <a:blipFill>
                <a:blip r:embed="rId6"/>
                <a:stretch>
                  <a:fillRect l="-1639"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8BF3A01-BF82-9EA0-3092-37A41E50E638}"/>
                  </a:ext>
                </a:extLst>
              </p:cNvPr>
              <p:cNvSpPr txBox="1"/>
              <p:nvPr/>
            </p:nvSpPr>
            <p:spPr>
              <a:xfrm>
                <a:off x="8348487" y="4319944"/>
                <a:ext cx="7935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8BF3A01-BF82-9EA0-3092-37A41E50E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487" y="4319944"/>
                <a:ext cx="793501" cy="461665"/>
              </a:xfrm>
              <a:prstGeom prst="rect">
                <a:avLst/>
              </a:prstGeom>
              <a:blipFill>
                <a:blip r:embed="rId7"/>
                <a:stretch>
                  <a:fillRect r="-15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4354D5B-254F-9B8E-02E8-F934B0DD275C}"/>
                  </a:ext>
                </a:extLst>
              </p:cNvPr>
              <p:cNvSpPr txBox="1"/>
              <p:nvPr/>
            </p:nvSpPr>
            <p:spPr>
              <a:xfrm>
                <a:off x="9493387" y="2174081"/>
                <a:ext cx="17693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4354D5B-254F-9B8E-02E8-F934B0DD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387" y="2174081"/>
                <a:ext cx="1769307" cy="461665"/>
              </a:xfrm>
              <a:prstGeom prst="rect">
                <a:avLst/>
              </a:prstGeom>
              <a:blipFill>
                <a:blip r:embed="rId8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2003EEB-C5C6-DEFE-FF97-6F210DB5D26E}"/>
                  </a:ext>
                </a:extLst>
              </p:cNvPr>
              <p:cNvSpPr txBox="1"/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14:m>
                  <m:oMath xmlns:m="http://schemas.openxmlformats.org/officeDocument/2006/math">
                    <m:r>
                      <a:rPr lang="zh-TW" alt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2003EEB-C5C6-DEFE-FF97-6F210DB5D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blipFill>
                <a:blip r:embed="rId9"/>
                <a:stretch>
                  <a:fillRect l="-5469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>
            <a:extLst>
              <a:ext uri="{FF2B5EF4-FFF2-40B4-BE49-F238E27FC236}">
                <a16:creationId xmlns:a16="http://schemas.microsoft.com/office/drawing/2014/main" id="{D872537E-7C4E-C2B5-5294-856E009088D0}"/>
              </a:ext>
            </a:extLst>
          </p:cNvPr>
          <p:cNvSpPr txBox="1"/>
          <p:nvPr/>
        </p:nvSpPr>
        <p:spPr>
          <a:xfrm>
            <a:off x="7544344" y="5077602"/>
            <a:ext cx="3207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等於一次導函數的值，也就是斜率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75BFA65-39AE-1667-71D4-EB6B8FAD2514}"/>
              </a:ext>
            </a:extLst>
          </p:cNvPr>
          <p:cNvSpPr txBox="1"/>
          <p:nvPr/>
        </p:nvSpPr>
        <p:spPr>
          <a:xfrm>
            <a:off x="7562676" y="3220894"/>
            <a:ext cx="1579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一次導函數：</a:t>
            </a:r>
            <a:endParaRPr lang="zh-TW" altLang="en-US" dirty="0"/>
          </a:p>
        </p:txBody>
      </p:sp>
      <p:cxnSp>
        <p:nvCxnSpPr>
          <p:cNvPr id="36" name="曲線接點 35">
            <a:extLst>
              <a:ext uri="{FF2B5EF4-FFF2-40B4-BE49-F238E27FC236}">
                <a16:creationId xmlns:a16="http://schemas.microsoft.com/office/drawing/2014/main" id="{06066F9C-A8F3-2FBC-A0D9-A5B6DAD3FA45}"/>
              </a:ext>
            </a:extLst>
          </p:cNvPr>
          <p:cNvCxnSpPr>
            <a:cxnSpLocks/>
            <a:stCxn id="27" idx="2"/>
            <a:endCxn id="34" idx="0"/>
          </p:cNvCxnSpPr>
          <p:nvPr/>
        </p:nvCxnSpPr>
        <p:spPr>
          <a:xfrm rot="5400000">
            <a:off x="9072613" y="1915466"/>
            <a:ext cx="585148" cy="2025709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33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2" grpId="0"/>
      <p:bldP spid="3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49B01-2C9E-E69A-F164-60ED32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計算導數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ED9D2F-0310-BAA9-948B-52AB810F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385DD3D-E70C-428F-395A-26AB64E3F9C0}"/>
                  </a:ext>
                </a:extLst>
              </p:cNvPr>
              <p:cNvSpPr txBox="1"/>
              <p:nvPr/>
            </p:nvSpPr>
            <p:spPr>
              <a:xfrm>
                <a:off x="753400" y="2479430"/>
                <a:ext cx="3867254" cy="642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385DD3D-E70C-428F-395A-26AB64E3F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00" y="2479430"/>
                <a:ext cx="3867254" cy="642740"/>
              </a:xfrm>
              <a:prstGeom prst="rect">
                <a:avLst/>
              </a:prstGeom>
              <a:blipFill>
                <a:blip r:embed="rId2"/>
                <a:stretch>
                  <a:fillRect l="-1311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5217B2D-557A-7736-BE58-8CD5E058F7AA}"/>
                  </a:ext>
                </a:extLst>
              </p:cNvPr>
              <p:cNvSpPr txBox="1"/>
              <p:nvPr/>
            </p:nvSpPr>
            <p:spPr>
              <a:xfrm>
                <a:off x="640951" y="1790609"/>
                <a:ext cx="17693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5217B2D-557A-7736-BE58-8CD5E058F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51" y="1790609"/>
                <a:ext cx="1769307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6BBE58D-EF40-232F-FAAF-9686C8D210D0}"/>
                  </a:ext>
                </a:extLst>
              </p:cNvPr>
              <p:cNvSpPr txBox="1"/>
              <p:nvPr/>
            </p:nvSpPr>
            <p:spPr>
              <a:xfrm>
                <a:off x="1548270" y="3427285"/>
                <a:ext cx="6096000" cy="668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TW" altLang="zh-TW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400" i="1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TW" sz="2400" i="1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6BBE58D-EF40-232F-FAAF-9686C8D21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70" y="3427285"/>
                <a:ext cx="6096000" cy="668388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4B5EA32-3B79-4AC3-62F2-9EBF15224F0F}"/>
                  </a:ext>
                </a:extLst>
              </p:cNvPr>
              <p:cNvSpPr txBox="1"/>
              <p:nvPr/>
            </p:nvSpPr>
            <p:spPr>
              <a:xfrm>
                <a:off x="1549989" y="4338710"/>
                <a:ext cx="4107100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400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li</m:t>
                      </m:r>
                      <m:sSub>
                        <m:sSub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zh-TW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+2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𝑥h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4B5EA32-3B79-4AC3-62F2-9EBF15224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989" y="4338710"/>
                <a:ext cx="4107100" cy="833433"/>
              </a:xfrm>
              <a:prstGeom prst="rect">
                <a:avLst/>
              </a:prstGeom>
              <a:blipFill>
                <a:blip r:embed="rId5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32FE2E4-0477-A26B-C09D-E4EFBEFCCA54}"/>
                  </a:ext>
                </a:extLst>
              </p:cNvPr>
              <p:cNvSpPr txBox="1"/>
              <p:nvPr/>
            </p:nvSpPr>
            <p:spPr>
              <a:xfrm>
                <a:off x="1548270" y="5556484"/>
                <a:ext cx="2487282" cy="488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400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li</m:t>
                      </m:r>
                      <m:sSub>
                        <m:sSub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zh-TW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zh-TW" altLang="en-US" sz="2400" b="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TW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TW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</m:oMath>
                  </m:oMathPara>
                </a14:m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32FE2E4-0477-A26B-C09D-E4EFBEFC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70" y="5556484"/>
                <a:ext cx="2487282" cy="488019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636D1E7-B1A1-B758-6894-CBEBFF7D64B2}"/>
                  </a:ext>
                </a:extLst>
              </p:cNvPr>
              <p:cNvSpPr txBox="1"/>
              <p:nvPr/>
            </p:nvSpPr>
            <p:spPr>
              <a:xfrm>
                <a:off x="4035552" y="5569662"/>
                <a:ext cx="7935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636D1E7-B1A1-B758-6894-CBEBFF7D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552" y="5569662"/>
                <a:ext cx="793501" cy="461665"/>
              </a:xfrm>
              <a:prstGeom prst="rect">
                <a:avLst/>
              </a:prstGeom>
              <a:blipFill>
                <a:blip r:embed="rId7"/>
                <a:stretch>
                  <a:fillRect r="-15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0CC01875-5C78-5839-B8D2-0A697DF68FD6}"/>
              </a:ext>
            </a:extLst>
          </p:cNvPr>
          <p:cNvSpPr txBox="1"/>
          <p:nvPr/>
        </p:nvSpPr>
        <p:spPr>
          <a:xfrm>
            <a:off x="5010912" y="5619308"/>
            <a:ext cx="1511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 </a:t>
            </a:r>
            <a:r>
              <a:rPr kumimoji="1" lang="zh-TW" altLang="en-US" sz="1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趨近於</a:t>
            </a:r>
            <a:r>
              <a:rPr kumimoji="1" lang="en-US" altLang="zh-TW" sz="1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0)</a:t>
            </a:r>
            <a:endParaRPr kumimoji="1"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42EF8FB-6C97-821F-F6E9-FCCE4CDB954E}"/>
              </a:ext>
            </a:extLst>
          </p:cNvPr>
          <p:cNvSpPr txBox="1"/>
          <p:nvPr/>
        </p:nvSpPr>
        <p:spPr>
          <a:xfrm>
            <a:off x="894724" y="6428845"/>
            <a:ext cx="3031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謝謝陳冠甫老師找出公式錯誤</a:t>
            </a:r>
          </a:p>
        </p:txBody>
      </p:sp>
    </p:spTree>
    <p:extLst>
      <p:ext uri="{BB962C8B-B14F-4D97-AF65-F5344CB8AC3E}">
        <p14:creationId xmlns:p14="http://schemas.microsoft.com/office/powerpoint/2010/main" val="29733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  <p:bldP spid="16" grpId="0"/>
      <p:bldP spid="1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10C42C-51C1-9026-EC71-B23E52F5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物理意義</a:t>
            </a:r>
            <a:r>
              <a:rPr kumimoji="1" lang="en-US" altLang="zh-TW" dirty="0"/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832B84-0C44-067F-D839-E8768CC05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28F5853-991D-2C30-848E-6C8594E9546A}"/>
              </a:ext>
            </a:extLst>
          </p:cNvPr>
          <p:cNvSpPr txBox="1"/>
          <p:nvPr/>
        </p:nvSpPr>
        <p:spPr>
          <a:xfrm>
            <a:off x="653144" y="3274660"/>
            <a:ext cx="10918370" cy="2240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有一跑者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分鐘內跑了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2km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，請問這個人一秒鐘跑多少公里？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速度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距離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時間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一秒鐘可以被想成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趨近於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因此，梯度代表在極短情況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這裡用時間舉例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變化量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BA70494-F11D-36AA-C575-9A3125E15B16}"/>
                  </a:ext>
                </a:extLst>
              </p:cNvPr>
              <p:cNvSpPr txBox="1"/>
              <p:nvPr/>
            </p:nvSpPr>
            <p:spPr>
              <a:xfrm>
                <a:off x="879775" y="2161148"/>
                <a:ext cx="3867254" cy="642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BA70494-F11D-36AA-C575-9A3125E15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75" y="2161148"/>
                <a:ext cx="3867254" cy="642740"/>
              </a:xfrm>
              <a:prstGeom prst="rect">
                <a:avLst/>
              </a:prstGeom>
              <a:blipFill>
                <a:blip r:embed="rId2"/>
                <a:stretch>
                  <a:fillRect l="-1311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9595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49156-CDC1-4E58-1913-147ACD08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Gradient Descent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4F5856-DA7E-10C5-E58D-C869A762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6" name="圖片 5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5FEAF20-E0F4-ADCE-C0E0-0672C896F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7F1441F2-0E80-B5D9-78EA-F1F3383A35DD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D2C82E50-F9DE-7937-5F4A-9FE8E5A156B5}"/>
              </a:ext>
            </a:extLst>
          </p:cNvPr>
          <p:cNvCxnSpPr>
            <a:cxnSpLocks/>
          </p:cNvCxnSpPr>
          <p:nvPr/>
        </p:nvCxnSpPr>
        <p:spPr>
          <a:xfrm rot="-360000" flipH="1">
            <a:off x="8131275" y="311682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D1C6E74E-95E3-5C6E-5FF0-F5E2DFBB8BF0}"/>
              </a:ext>
            </a:extLst>
          </p:cNvPr>
          <p:cNvCxnSpPr/>
          <p:nvPr/>
        </p:nvCxnSpPr>
        <p:spPr>
          <a:xfrm flipH="1">
            <a:off x="7659330" y="3446562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865492BD-45BB-FD0B-DB31-1E69D42C2254}"/>
              </a:ext>
            </a:extLst>
          </p:cNvPr>
          <p:cNvCxnSpPr>
            <a:cxnSpLocks/>
          </p:cNvCxnSpPr>
          <p:nvPr/>
        </p:nvCxnSpPr>
        <p:spPr>
          <a:xfrm rot="360000" flipH="1">
            <a:off x="7192297" y="373169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E930F133-04A5-1005-53E2-388BFD5C120D}"/>
              </a:ext>
            </a:extLst>
          </p:cNvPr>
          <p:cNvCxnSpPr>
            <a:cxnSpLocks/>
          </p:cNvCxnSpPr>
          <p:nvPr/>
        </p:nvCxnSpPr>
        <p:spPr>
          <a:xfrm rot="1020000" flipH="1">
            <a:off x="6685935" y="3923205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F72B0E8D-5D5C-A57B-0EAA-74890EB2C50F}"/>
              </a:ext>
            </a:extLst>
          </p:cNvPr>
          <p:cNvCxnSpPr>
            <a:cxnSpLocks/>
          </p:cNvCxnSpPr>
          <p:nvPr/>
        </p:nvCxnSpPr>
        <p:spPr>
          <a:xfrm rot="1620000" flipH="1">
            <a:off x="6140168" y="4046920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0A2A4126-BE76-A3B2-5AE7-295463BAE192}"/>
              </a:ext>
            </a:extLst>
          </p:cNvPr>
          <p:cNvSpPr/>
          <p:nvPr/>
        </p:nvSpPr>
        <p:spPr>
          <a:xfrm>
            <a:off x="5878555" y="4106398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ECF9DF7-07FE-527A-DFE4-01EA58297D98}"/>
              </a:ext>
            </a:extLst>
          </p:cNvPr>
          <p:cNvSpPr txBox="1"/>
          <p:nvPr/>
        </p:nvSpPr>
        <p:spPr>
          <a:xfrm>
            <a:off x="5939462" y="4323231"/>
            <a:ext cx="319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一次導數為零達到最佳解</a:t>
            </a:r>
          </a:p>
        </p:txBody>
      </p:sp>
    </p:spTree>
    <p:extLst>
      <p:ext uri="{BB962C8B-B14F-4D97-AF65-F5344CB8AC3E}">
        <p14:creationId xmlns:p14="http://schemas.microsoft.com/office/powerpoint/2010/main" val="296121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3BDD0-737A-6ED8-D17D-8E6ACB8D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Gradient Descent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梯度下降法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2B12FD-9100-0621-0A83-D77C3849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/>
              <p:nvPr/>
            </p:nvSpPr>
            <p:spPr>
              <a:xfrm>
                <a:off x="5463926" y="3202056"/>
                <a:ext cx="301428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926" y="3202056"/>
                <a:ext cx="3014289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0A906AE-7530-3433-F166-C152DB8231CA}"/>
                  </a:ext>
                </a:extLst>
              </p:cNvPr>
              <p:cNvSpPr txBox="1"/>
              <p:nvPr/>
            </p:nvSpPr>
            <p:spPr>
              <a:xfrm>
                <a:off x="5319253" y="4071813"/>
                <a:ext cx="2412274" cy="783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0A906AE-7530-3433-F166-C152DB823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253" y="4071813"/>
                <a:ext cx="2412274" cy="783804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/>
              <p:nvPr/>
            </p:nvSpPr>
            <p:spPr>
              <a:xfrm>
                <a:off x="751465" y="2070911"/>
                <a:ext cx="100148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/>
                  <a:t>Assume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/>
                  <a:t> is a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trainable </a:t>
                </a:r>
                <a:r>
                  <a:rPr kumimoji="1" lang="en-US" altLang="zh-TW" sz="2400" dirty="0"/>
                  <a:t>parameter (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weight</a:t>
                </a:r>
                <a:r>
                  <a:rPr kumimoji="1" lang="en-US" altLang="zh-TW" sz="2400" dirty="0"/>
                  <a:t>),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400" dirty="0"/>
                  <a:t>is a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differentiable</a:t>
                </a:r>
                <a:r>
                  <a:rPr kumimoji="1" lang="en-US" altLang="zh-TW" sz="2400" dirty="0"/>
                  <a:t> function: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2070911"/>
                <a:ext cx="10014858" cy="461665"/>
              </a:xfrm>
              <a:prstGeom prst="rect">
                <a:avLst/>
              </a:prstGeom>
              <a:blipFill>
                <a:blip r:embed="rId5"/>
                <a:stretch>
                  <a:fillRect l="-1014" t="-10811" r="-380" b="-270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F9563A33-428E-B114-E90F-8B98585ECC28}"/>
              </a:ext>
            </a:extLst>
          </p:cNvPr>
          <p:cNvSpPr txBox="1"/>
          <p:nvPr/>
        </p:nvSpPr>
        <p:spPr>
          <a:xfrm>
            <a:off x="2644879" y="4150031"/>
            <a:ext cx="26743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Objective function</a:t>
            </a:r>
          </a:p>
          <a:p>
            <a:r>
              <a:rPr kumimoji="1" lang="en-US" altLang="zh-TW" sz="2000" dirty="0"/>
              <a:t>(example):</a:t>
            </a:r>
            <a:endParaRPr kumimoji="1" lang="zh-TW" altLang="en-US" sz="2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44E273-304D-0B83-04F9-37D95E0B20B1}"/>
              </a:ext>
            </a:extLst>
          </p:cNvPr>
          <p:cNvSpPr txBox="1"/>
          <p:nvPr/>
        </p:nvSpPr>
        <p:spPr>
          <a:xfrm>
            <a:off x="2644879" y="3232833"/>
            <a:ext cx="2674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Gradient descent: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/>
              <p:nvPr/>
            </p:nvSpPr>
            <p:spPr>
              <a:xfrm>
                <a:off x="751465" y="5636261"/>
                <a:ext cx="88761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 smtClean="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400" dirty="0"/>
                  <a:t> is the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learning rate </a:t>
                </a:r>
                <a:r>
                  <a:rPr lang="en-US" altLang="zh-TW" sz="2400" dirty="0"/>
                  <a:t>used for gradient descent.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5636261"/>
                <a:ext cx="8876185" cy="461665"/>
              </a:xfrm>
              <a:prstGeom prst="rect">
                <a:avLst/>
              </a:prstGeom>
              <a:blipFill>
                <a:blip r:embed="rId6"/>
                <a:stretch>
                  <a:fillRect l="-143" t="-13514" b="-270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08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D7120A-C60F-08A3-F405-1C9B95D1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“Function” we‘re going to train?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85048D-6AAD-110D-54CD-E3D6EF630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4079A6-14A9-7CFC-8D8D-46FFAB144D31}"/>
              </a:ext>
            </a:extLst>
          </p:cNvPr>
          <p:cNvSpPr txBox="1"/>
          <p:nvPr/>
        </p:nvSpPr>
        <p:spPr>
          <a:xfrm>
            <a:off x="636815" y="1789989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Loss Function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以均方誤差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(Mean Squared Error)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5969D4-4AD8-6087-678E-99F1E9356551}"/>
                  </a:ext>
                </a:extLst>
              </p:cNvPr>
              <p:cNvSpPr txBox="1"/>
              <p:nvPr/>
            </p:nvSpPr>
            <p:spPr>
              <a:xfrm>
                <a:off x="2202426" y="3212942"/>
                <a:ext cx="7787148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5969D4-4AD8-6087-678E-99F1E9356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426" y="3212942"/>
                <a:ext cx="7787148" cy="833883"/>
              </a:xfrm>
              <a:prstGeom prst="rect">
                <a:avLst/>
              </a:prstGeom>
              <a:blipFill>
                <a:blip r:embed="rId2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1CFDB57-8455-282D-DA04-DDCDD06AF5FB}"/>
                  </a:ext>
                </a:extLst>
              </p:cNvPr>
              <p:cNvSpPr txBox="1"/>
              <p:nvPr/>
            </p:nvSpPr>
            <p:spPr>
              <a:xfrm>
                <a:off x="636815" y="4882585"/>
                <a:ext cx="10918370" cy="1420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代表有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筆訓練資料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ground-truth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TW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prediction (model output)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1CFDB57-8455-282D-DA04-DDCDD06AF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4882585"/>
                <a:ext cx="10918370" cy="1420774"/>
              </a:xfrm>
              <a:prstGeom prst="rect">
                <a:avLst/>
              </a:prstGeom>
              <a:blipFill>
                <a:blip r:embed="rId3"/>
                <a:stretch>
                  <a:fillRect l="-348" b="-70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538972A-021B-49A1-16EE-FFDA97537A4B}"/>
                  </a:ext>
                </a:extLst>
              </p:cNvPr>
              <p:cNvSpPr txBox="1"/>
              <p:nvPr/>
            </p:nvSpPr>
            <p:spPr>
              <a:xfrm>
                <a:off x="6681813" y="4927793"/>
                <a:ext cx="32741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假設模型的輸出是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sSub>
                      <m:sSubPr>
                        <m:ctrlP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zh-TW" alt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zh-TW" altLang="en-US" sz="2000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538972A-021B-49A1-16EE-FFDA97537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813" y="4927793"/>
                <a:ext cx="3274142" cy="400110"/>
              </a:xfrm>
              <a:prstGeom prst="rect">
                <a:avLst/>
              </a:prstGeom>
              <a:blipFill>
                <a:blip r:embed="rId4"/>
                <a:stretch>
                  <a:fillRect l="-1938" t="-606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DABC7C2-8728-B850-618F-8B700889055C}"/>
                  </a:ext>
                </a:extLst>
              </p:cNvPr>
              <p:cNvSpPr txBox="1"/>
              <p:nvPr/>
            </p:nvSpPr>
            <p:spPr>
              <a:xfrm>
                <a:off x="4945625" y="4125612"/>
                <a:ext cx="3529781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4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DABC7C2-8728-B850-618F-8B7008890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625" y="4125612"/>
                <a:ext cx="3529781" cy="1100558"/>
              </a:xfrm>
              <a:prstGeom prst="rect">
                <a:avLst/>
              </a:prstGeom>
              <a:blipFill>
                <a:blip r:embed="rId5"/>
                <a:stretch>
                  <a:fillRect l="-13978" t="-105682" b="-161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B5B86BD-07D3-3855-5C5B-EEDE3A242A1B}"/>
              </a:ext>
            </a:extLst>
          </p:cNvPr>
          <p:cNvCxnSpPr>
            <a:cxnSpLocks/>
          </p:cNvCxnSpPr>
          <p:nvPr/>
        </p:nvCxnSpPr>
        <p:spPr>
          <a:xfrm>
            <a:off x="6872748" y="4886632"/>
            <a:ext cx="11307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32C51D1C-DAD1-C999-8311-9997A3DFB4C6}"/>
              </a:ext>
            </a:extLst>
          </p:cNvPr>
          <p:cNvSpPr/>
          <p:nvPr/>
        </p:nvSpPr>
        <p:spPr>
          <a:xfrm>
            <a:off x="4945625" y="4125612"/>
            <a:ext cx="4975123" cy="13607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EFD459D-66D6-B9F8-9FFA-0EFD14B0ABC3}"/>
              </a:ext>
            </a:extLst>
          </p:cNvPr>
          <p:cNvSpPr txBox="1"/>
          <p:nvPr/>
        </p:nvSpPr>
        <p:spPr>
          <a:xfrm>
            <a:off x="2069691" y="4603743"/>
            <a:ext cx="2880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我們要訓練的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function</a:t>
            </a:r>
            <a:endParaRPr kumimoji="1" lang="zh-TW" altLang="en-US" sz="20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363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49156-CDC1-4E58-1913-147ACD08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以兩個點來觀察 </a:t>
            </a:r>
            <a:r>
              <a:rPr kumimoji="1" lang="en" altLang="zh-TW" dirty="0"/>
              <a:t>Gradient Descent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的特性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4F5856-DA7E-10C5-E58D-C869A762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6" name="圖片 5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5FEAF20-E0F4-ADCE-C0E0-0672C89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6C4F8150-C31E-4737-1216-7A125E16E664}"/>
              </a:ext>
            </a:extLst>
          </p:cNvPr>
          <p:cNvSpPr/>
          <p:nvPr/>
        </p:nvSpPr>
        <p:spPr>
          <a:xfrm>
            <a:off x="328397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F1441F2-0E80-B5D9-78EA-F1F3383A35DD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/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TW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&gt;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blipFill>
                <a:blip r:embed="rId3"/>
                <a:stretch>
                  <a:fillRect l="-136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/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blipFill>
                <a:blip r:embed="rId4"/>
                <a:stretch>
                  <a:fillRect l="-204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/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會變大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blipFill>
                <a:blip r:embed="rId5"/>
                <a:stretch>
                  <a:fillRect t="-10000" r="-1124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/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會變小</a:t>
                </a: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blipFill>
                <a:blip r:embed="rId6"/>
                <a:stretch>
                  <a:fillRect t="-10000" r="-227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/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80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63C00-DC43-1E46-169C-9A52D77E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為什麼可以用位置減梯度？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(1/3)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18B8C0-8E46-2902-353F-7AE59569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9AB9BE-CA17-8EBD-6BDE-80D096D33A57}"/>
              </a:ext>
            </a:extLst>
          </p:cNvPr>
          <p:cNvSpPr txBox="1"/>
          <p:nvPr/>
        </p:nvSpPr>
        <p:spPr>
          <a:xfrm>
            <a:off x="636815" y="1789989"/>
            <a:ext cx="10918370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梯度主要是提供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要修正的「方向」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正號或負號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讓參數的值改變最後順利走到最低點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8519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CAD5F6-44B7-AD8B-F2A9-4BA34FFE2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Matrix Multiplication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0F1181-5675-7A18-574B-5159F07DE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2FF4BA3-E9FD-26B2-8421-F38F0171F031}"/>
              </a:ext>
            </a:extLst>
          </p:cNvPr>
          <p:cNvSpPr txBox="1"/>
          <p:nvPr/>
        </p:nvSpPr>
        <p:spPr>
          <a:xfrm>
            <a:off x="653143" y="1800821"/>
            <a:ext cx="10772881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假設有兩矩陣</a:t>
            </a:r>
            <a:r>
              <a:rPr kumimoji="1" lang="en-US" altLang="zh-TW" sz="2400" dirty="0"/>
              <a:t>A</a:t>
            </a:r>
            <a:r>
              <a:rPr kumimoji="1" lang="zh-TW" altLang="en-US" sz="2400" dirty="0"/>
              <a:t>和</a:t>
            </a:r>
            <a:r>
              <a:rPr kumimoji="1" lang="en-US" altLang="zh-TW" sz="2400" dirty="0"/>
              <a:t>B</a:t>
            </a:r>
            <a:r>
              <a:rPr kumimoji="1" lang="zh-TW" altLang="en-US" sz="2400" dirty="0"/>
              <a:t>，形狀分別為</a:t>
            </a:r>
            <a:r>
              <a:rPr kumimoji="1" lang="en-US" altLang="zh-TW" sz="2400" dirty="0"/>
              <a:t> (m, n) </a:t>
            </a:r>
            <a:r>
              <a:rPr kumimoji="1" lang="zh-TW" altLang="en-US" sz="2400" dirty="0"/>
              <a:t>跟</a:t>
            </a:r>
            <a:r>
              <a:rPr kumimoji="1" lang="en-US" altLang="zh-TW" sz="2400" dirty="0"/>
              <a:t> (</a:t>
            </a:r>
            <a:r>
              <a:rPr kumimoji="1" lang="en-US" altLang="zh-TW" sz="2400" dirty="0" err="1"/>
              <a:t>n,p</a:t>
            </a:r>
            <a:r>
              <a:rPr kumimoji="1" lang="en-US" altLang="zh-TW" sz="2400" dirty="0"/>
              <a:t>)</a:t>
            </a:r>
            <a:r>
              <a:rPr kumimoji="1" lang="zh-TW" altLang="en-US" sz="2400" dirty="0"/>
              <a:t>，</a:t>
            </a:r>
            <a:endParaRPr kumimoji="1"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4539C39-0269-A6C4-447F-69213A66D695}"/>
                  </a:ext>
                </a:extLst>
              </p:cNvPr>
              <p:cNvSpPr txBox="1"/>
              <p:nvPr/>
            </p:nvSpPr>
            <p:spPr>
              <a:xfrm>
                <a:off x="653143" y="2604329"/>
                <a:ext cx="4651115" cy="1802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zh-TW" altLang="en-US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    </m:t>
                                          </m:r>
                                        </m:e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⋮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94539C39-0269-A6C4-447F-69213A66D6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604329"/>
                <a:ext cx="4651115" cy="1802866"/>
              </a:xfrm>
              <a:prstGeom prst="rect">
                <a:avLst/>
              </a:prstGeom>
              <a:blipFill>
                <a:blip r:embed="rId3"/>
                <a:stretch>
                  <a:fillRect t="-694" b="-69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4D97AD9-BF66-D6C7-0A3B-B7D0F1D38453}"/>
                  </a:ext>
                </a:extLst>
              </p:cNvPr>
              <p:cNvSpPr txBox="1"/>
              <p:nvPr/>
            </p:nvSpPr>
            <p:spPr>
              <a:xfrm>
                <a:off x="5212173" y="2532707"/>
                <a:ext cx="4651115" cy="1946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en-US" altLang="zh-TW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2,</m:t>
                                        </m:r>
                                        <m:r>
                                          <a:rPr lang="en-US" altLang="zh-TW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zh-TW" altLang="en-US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    </m:t>
                                          </m:r>
                                        </m:e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⋮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800" b="0" i="1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2800" b="0" i="0" smtClean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altLang="zh-TW" sz="2800" b="0" i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n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en-US" altLang="zh-TW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TW" sz="2800" b="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n</m:t>
                                        </m:r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altLang="zh-TW" sz="28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4D97AD9-BF66-D6C7-0A3B-B7D0F1D38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173" y="2532707"/>
                <a:ext cx="4651115" cy="1946110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61C5168-4C75-EB3E-A757-6FB80A58FC2E}"/>
                  </a:ext>
                </a:extLst>
              </p:cNvPr>
              <p:cNvSpPr txBox="1"/>
              <p:nvPr/>
            </p:nvSpPr>
            <p:spPr>
              <a:xfrm>
                <a:off x="1035993" y="4684506"/>
                <a:ext cx="8983495" cy="18458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kumimoji="1" lang="zh-TW" altLang="en-US" sz="2400" dirty="0"/>
                  <a:t>則</a:t>
                </a:r>
                <a:r>
                  <a:rPr kumimoji="1" lang="en-US" altLang="zh-TW" sz="2400" dirty="0"/>
                  <a:t> AB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TW" sz="24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zh-TW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zh-TW" altLang="en-US" sz="24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zh-TW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sz="24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zh-TW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endParaRPr lang="en-US" altLang="zh-TW" sz="2400" b="0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altLang="zh-TW" sz="2400" b="0" i="1" dirty="0">
                  <a:latin typeface="Cambria Math" panose="02040503050406030204" pitchFamily="18" charset="0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4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a:rPr lang="zh-TW" altLang="en-US" sz="2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61C5168-4C75-EB3E-A757-6FB80A58FC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993" y="4684506"/>
                <a:ext cx="8983495" cy="1845890"/>
              </a:xfrm>
              <a:prstGeom prst="rect">
                <a:avLst/>
              </a:prstGeom>
              <a:blipFill>
                <a:blip r:embed="rId5"/>
                <a:stretch>
                  <a:fillRect l="-1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D7F2800D-0CE0-BD3C-F41A-7610BCA8E5D2}"/>
              </a:ext>
            </a:extLst>
          </p:cNvPr>
          <p:cNvSpPr/>
          <p:nvPr/>
        </p:nvSpPr>
        <p:spPr>
          <a:xfrm>
            <a:off x="1035993" y="2617583"/>
            <a:ext cx="3847292" cy="427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98BFF29-11E8-D6F1-0D82-37D50674614C}"/>
              </a:ext>
            </a:extLst>
          </p:cNvPr>
          <p:cNvSpPr/>
          <p:nvPr/>
        </p:nvSpPr>
        <p:spPr>
          <a:xfrm rot="5400000">
            <a:off x="5232114" y="3212855"/>
            <a:ext cx="1946111" cy="585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3D61D3A-D2AA-7858-40A3-3FE4FFCFE649}"/>
              </a:ext>
            </a:extLst>
          </p:cNvPr>
          <p:cNvSpPr/>
          <p:nvPr/>
        </p:nvSpPr>
        <p:spPr>
          <a:xfrm>
            <a:off x="1035993" y="3085216"/>
            <a:ext cx="3847292" cy="427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F3091A0-33D9-373A-4B97-C4F9D42E2E8B}"/>
              </a:ext>
            </a:extLst>
          </p:cNvPr>
          <p:cNvSpPr/>
          <p:nvPr/>
        </p:nvSpPr>
        <p:spPr>
          <a:xfrm rot="5400000">
            <a:off x="6146817" y="3212854"/>
            <a:ext cx="1946111" cy="585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583F8C4-91D5-8B5C-E918-8C022BE60022}"/>
              </a:ext>
            </a:extLst>
          </p:cNvPr>
          <p:cNvSpPr/>
          <p:nvPr/>
        </p:nvSpPr>
        <p:spPr>
          <a:xfrm rot="5400000">
            <a:off x="7816731" y="3212853"/>
            <a:ext cx="1946111" cy="5858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F503002-2D19-F8C5-B8B2-2B610D88EC34}"/>
              </a:ext>
            </a:extLst>
          </p:cNvPr>
          <p:cNvSpPr/>
          <p:nvPr/>
        </p:nvSpPr>
        <p:spPr>
          <a:xfrm>
            <a:off x="1035993" y="3940902"/>
            <a:ext cx="3847292" cy="4271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1460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63C00-DC43-1E46-169C-9A52D77E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為什麼可以用位置減梯度？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(2/3)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18B8C0-8E46-2902-353F-7AE59569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9AB9BE-CA17-8EBD-6BDE-80D096D33A57}"/>
              </a:ext>
            </a:extLst>
          </p:cNvPr>
          <p:cNvSpPr txBox="1"/>
          <p:nvPr/>
        </p:nvSpPr>
        <p:spPr>
          <a:xfrm>
            <a:off x="636815" y="1789989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很大的話，表示該位置還在非常陡峭的位置，</a:t>
            </a:r>
            <a:r>
              <a:rPr kumimoji="1" lang="zh-TW" altLang="en-US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通常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在這時候參數的值確實需要改變多一點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9B791AD-184B-C998-3154-4DF21910F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37" y="2467054"/>
            <a:ext cx="6560574" cy="4034858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E86C0F02-2127-6DFC-2B3A-02152ACF2DEC}"/>
              </a:ext>
            </a:extLst>
          </p:cNvPr>
          <p:cNvSpPr/>
          <p:nvPr/>
        </p:nvSpPr>
        <p:spPr>
          <a:xfrm>
            <a:off x="10252498" y="2926651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12002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63C00-DC43-1E46-169C-9A52D77E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為什麼可以用位置減梯度？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(3/3)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18B8C0-8E46-2902-353F-7AE59569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9AB9BE-CA17-8EBD-6BDE-80D096D33A57}"/>
              </a:ext>
            </a:extLst>
          </p:cNvPr>
          <p:cNvSpPr txBox="1"/>
          <p:nvPr/>
        </p:nvSpPr>
        <p:spPr>
          <a:xfrm>
            <a:off x="636815" y="1789989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很小的話，表示該位置在函數平滑的位置，</a:t>
            </a:r>
            <a:r>
              <a:rPr kumimoji="1" lang="zh-TW" altLang="en-US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通常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在這時候參數的值可能需要改變少一點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9B791AD-184B-C998-3154-4DF21910F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37" y="2467054"/>
            <a:ext cx="6560574" cy="4034858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E86C0F02-2127-6DFC-2B3A-02152ACF2DEC}"/>
              </a:ext>
            </a:extLst>
          </p:cNvPr>
          <p:cNvSpPr/>
          <p:nvPr/>
        </p:nvSpPr>
        <p:spPr>
          <a:xfrm>
            <a:off x="7194666" y="416551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57928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1C0623-6961-02BD-BEC0-2890EEFC1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5D6499-0588-2B1D-3F0B-16BE126C4D07}"/>
              </a:ext>
            </a:extLst>
          </p:cNvPr>
          <p:cNvSpPr txBox="1"/>
          <p:nvPr/>
        </p:nvSpPr>
        <p:spPr>
          <a:xfrm>
            <a:off x="659026" y="2875002"/>
            <a:ext cx="10025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6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Gradient Descent </a:t>
            </a:r>
            <a:r>
              <a:rPr kumimoji="1" lang="zh-TW" altLang="en-US" sz="6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流程推導</a:t>
            </a:r>
          </a:p>
        </p:txBody>
      </p:sp>
    </p:spTree>
    <p:extLst>
      <p:ext uri="{BB962C8B-B14F-4D97-AF65-F5344CB8AC3E}">
        <p14:creationId xmlns:p14="http://schemas.microsoft.com/office/powerpoint/2010/main" val="5707303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42D38-7D54-021B-41A9-CDD06B09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E5C070-0BE9-51DF-04DE-7B2CE8C2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5E692F-786F-7389-F18D-77D9F42A0EC6}"/>
              </a:ext>
            </a:extLst>
          </p:cNvPr>
          <p:cNvSpPr txBox="1"/>
          <p:nvPr/>
        </p:nvSpPr>
        <p:spPr>
          <a:xfrm>
            <a:off x="636815" y="1789989"/>
            <a:ext cx="1091837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以均方誤差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(Mean Squared Error)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/>
              <p:nvPr/>
            </p:nvSpPr>
            <p:spPr>
              <a:xfrm>
                <a:off x="2202426" y="2702194"/>
                <a:ext cx="7787148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426" y="2702194"/>
                <a:ext cx="7787148" cy="833883"/>
              </a:xfrm>
              <a:prstGeom prst="rect">
                <a:avLst/>
              </a:prstGeom>
              <a:blipFill>
                <a:blip r:embed="rId2"/>
                <a:stretch>
                  <a:fillRect t="-155224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/>
              <p:nvPr/>
            </p:nvSpPr>
            <p:spPr>
              <a:xfrm>
                <a:off x="636815" y="4635452"/>
                <a:ext cx="10918370" cy="1420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Loss function</a:t>
                </a:r>
                <a:r>
                  <a:rPr lang="zh-TW" altLang="en-US" sz="2000" dirty="0"/>
                  <a:t>；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代表有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筆訓練資料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ground-truth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TW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prediction (model output)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4635452"/>
                <a:ext cx="10918370" cy="1420774"/>
              </a:xfrm>
              <a:prstGeom prst="rect">
                <a:avLst/>
              </a:prstGeom>
              <a:blipFill>
                <a:blip r:embed="rId3"/>
                <a:stretch>
                  <a:fillRect l="-348" b="-70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/>
              <p:nvPr/>
            </p:nvSpPr>
            <p:spPr>
              <a:xfrm>
                <a:off x="4755861" y="3663175"/>
                <a:ext cx="3529781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4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861" y="3663175"/>
                <a:ext cx="3529781" cy="1100558"/>
              </a:xfrm>
              <a:prstGeom prst="rect">
                <a:avLst/>
              </a:prstGeom>
              <a:blipFill>
                <a:blip r:embed="rId4"/>
                <a:stretch>
                  <a:fillRect l="-13620" t="-108046" b="-164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5181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0848-02D2-8F83-E1CE-72317803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9448A3-D930-1C54-0B04-22FA4A3E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5395BB1-767A-AC7C-0999-59B5B14E1278}"/>
                  </a:ext>
                </a:extLst>
              </p:cNvPr>
              <p:cNvSpPr txBox="1"/>
              <p:nvPr/>
            </p:nvSpPr>
            <p:spPr>
              <a:xfrm>
                <a:off x="3048000" y="1891814"/>
                <a:ext cx="6096000" cy="957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8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zh-TW" alt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5395BB1-767A-AC7C-0999-59B5B14E1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891814"/>
                <a:ext cx="6096000" cy="957378"/>
              </a:xfrm>
              <a:prstGeom prst="rect">
                <a:avLst/>
              </a:prstGeom>
              <a:blipFill>
                <a:blip r:embed="rId3"/>
                <a:stretch>
                  <a:fillRect t="-154545" b="-2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4B52CCC-2DB0-9662-05BC-92999ADB45E1}"/>
                  </a:ext>
                </a:extLst>
              </p:cNvPr>
              <p:cNvSpPr txBox="1"/>
              <p:nvPr/>
            </p:nvSpPr>
            <p:spPr>
              <a:xfrm>
                <a:off x="3590375" y="4666870"/>
                <a:ext cx="6096000" cy="967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8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4B52CCC-2DB0-9662-05BC-92999ADB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75" y="4666870"/>
                <a:ext cx="6096000" cy="967188"/>
              </a:xfrm>
              <a:prstGeom prst="rect">
                <a:avLst/>
              </a:prstGeom>
              <a:blipFill>
                <a:blip r:embed="rId4"/>
                <a:stretch>
                  <a:fillRect l="-832" t="-154545" b="-2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178B53B-F624-46F5-3340-492684FBF048}"/>
                  </a:ext>
                </a:extLst>
              </p:cNvPr>
              <p:cNvSpPr txBox="1"/>
              <p:nvPr/>
            </p:nvSpPr>
            <p:spPr>
              <a:xfrm>
                <a:off x="3483429" y="3275591"/>
                <a:ext cx="6367849" cy="964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8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178B53B-F624-46F5-3340-492684FB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29" y="3275591"/>
                <a:ext cx="6367849" cy="964880"/>
              </a:xfrm>
              <a:prstGeom prst="rect">
                <a:avLst/>
              </a:prstGeom>
              <a:blipFill>
                <a:blip r:embed="rId5"/>
                <a:stretch>
                  <a:fillRect t="-151282" b="-2256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92CE0493-8026-53ED-D1FC-F0E581C9AC96}"/>
              </a:ext>
            </a:extLst>
          </p:cNvPr>
          <p:cNvSpPr txBox="1"/>
          <p:nvPr/>
        </p:nvSpPr>
        <p:spPr>
          <a:xfrm>
            <a:off x="849086" y="3557976"/>
            <a:ext cx="195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進行偏微分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826CCF-A374-7A63-7315-3C6DE6066B2B}"/>
              </a:ext>
            </a:extLst>
          </p:cNvPr>
          <p:cNvSpPr txBox="1"/>
          <p:nvPr/>
        </p:nvSpPr>
        <p:spPr>
          <a:xfrm>
            <a:off x="849086" y="4950409"/>
            <a:ext cx="195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進行偏微分</a:t>
            </a:r>
          </a:p>
        </p:txBody>
      </p:sp>
    </p:spTree>
    <p:extLst>
      <p:ext uri="{BB962C8B-B14F-4D97-AF65-F5344CB8AC3E}">
        <p14:creationId xmlns:p14="http://schemas.microsoft.com/office/powerpoint/2010/main" val="379755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3" grpId="0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7E7CB-9364-E75E-9D1D-17E203C6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The generalized power rule for derivatives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39EA18-5126-C182-D474-BAF520C6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0856183-036A-B3F5-AB0E-3C173DF3FBC6}"/>
                  </a:ext>
                </a:extLst>
              </p:cNvPr>
              <p:cNvSpPr txBox="1"/>
              <p:nvPr/>
            </p:nvSpPr>
            <p:spPr>
              <a:xfrm>
                <a:off x="1260389" y="2117809"/>
                <a:ext cx="3420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800" dirty="0">
                    <a:solidFill>
                      <a:schemeClr val="tx1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TW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0856183-036A-B3F5-AB0E-3C173DF3F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389" y="2117809"/>
                <a:ext cx="3420468" cy="523220"/>
              </a:xfrm>
              <a:prstGeom prst="rect">
                <a:avLst/>
              </a:prstGeom>
              <a:blipFill>
                <a:blip r:embed="rId2"/>
                <a:stretch>
                  <a:fillRect l="-3704" t="-11905" b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E123892-5EF6-BB28-14B9-B12E6E99EE83}"/>
                  </a:ext>
                </a:extLst>
              </p:cNvPr>
              <p:cNvSpPr txBox="1"/>
              <p:nvPr/>
            </p:nvSpPr>
            <p:spPr>
              <a:xfrm>
                <a:off x="4340164" y="2117809"/>
                <a:ext cx="44978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800" dirty="0"/>
                  <a:t>, and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zh-TW" altLang="zh-TW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zh-TW" sz="2800" dirty="0">
                    <a:effectLst/>
                  </a:rPr>
                  <a:t> </a:t>
                </a:r>
                <a:r>
                  <a:rPr lang="en-US" altLang="zh-TW" sz="2800" dirty="0">
                    <a:effectLst/>
                  </a:rPr>
                  <a:t>is </a:t>
                </a:r>
                <a:r>
                  <a:rPr lang="en-US" altLang="zh-TW" sz="2800" dirty="0">
                    <a:solidFill>
                      <a:srgbClr val="FF0000"/>
                    </a:solidFill>
                    <a:effectLst/>
                  </a:rPr>
                  <a:t>differentiable</a:t>
                </a:r>
                <a:r>
                  <a:rPr lang="en-US" altLang="zh-TW" sz="2800" dirty="0">
                    <a:effectLst/>
                  </a:rPr>
                  <a:t>.</a:t>
                </a:r>
                <a:endParaRPr kumimoji="1" lang="zh-TW" altLang="en-US" sz="28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E123892-5EF6-BB28-14B9-B12E6E99E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164" y="2117809"/>
                <a:ext cx="4497860" cy="523220"/>
              </a:xfrm>
              <a:prstGeom prst="rect">
                <a:avLst/>
              </a:prstGeom>
              <a:blipFill>
                <a:blip r:embed="rId3"/>
                <a:stretch>
                  <a:fillRect l="-2817" t="-11905" b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64852E9D-269C-54E4-9B83-CF2B4C42729E}"/>
              </a:ext>
            </a:extLst>
          </p:cNvPr>
          <p:cNvSpPr txBox="1"/>
          <p:nvPr/>
        </p:nvSpPr>
        <p:spPr>
          <a:xfrm>
            <a:off x="1230381" y="3039869"/>
            <a:ext cx="169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Then</a:t>
            </a:r>
            <a:endParaRPr kumimoji="1"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1CFDF3-5E74-7C2B-CA1A-739B83006283}"/>
                  </a:ext>
                </a:extLst>
              </p:cNvPr>
              <p:cNvSpPr txBox="1"/>
              <p:nvPr/>
            </p:nvSpPr>
            <p:spPr>
              <a:xfrm>
                <a:off x="1292164" y="2829260"/>
                <a:ext cx="6096000" cy="910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1CFDF3-5E74-7C2B-CA1A-739B8300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164" y="2829260"/>
                <a:ext cx="6096000" cy="910377"/>
              </a:xfrm>
              <a:prstGeom prst="rect">
                <a:avLst/>
              </a:prstGeom>
              <a:blipFill>
                <a:blip r:embed="rId4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31CE0D31-1CB3-7417-B3EE-56DDAB119EE7}"/>
              </a:ext>
            </a:extLst>
          </p:cNvPr>
          <p:cNvSpPr txBox="1"/>
          <p:nvPr/>
        </p:nvSpPr>
        <p:spPr>
          <a:xfrm>
            <a:off x="1003107" y="6317246"/>
            <a:ext cx="10185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證明</a:t>
            </a:r>
            <a:r>
              <a:rPr kumimoji="1" lang="zh-TW" altLang="en-US" dirty="0"/>
              <a:t>：</a:t>
            </a:r>
            <a:r>
              <a:rPr kumimoji="1" lang="en" altLang="zh-TW" dirty="0"/>
              <a:t> http://</a:t>
            </a:r>
            <a:r>
              <a:rPr kumimoji="1" lang="en" altLang="zh-TW" dirty="0" err="1"/>
              <a:t>www.math.ncu.edu.tw</a:t>
            </a:r>
            <a:r>
              <a:rPr kumimoji="1" lang="en" altLang="zh-TW" dirty="0"/>
              <a:t>/~</a:t>
            </a:r>
            <a:r>
              <a:rPr kumimoji="1" lang="en" altLang="zh-TW" dirty="0" err="1"/>
              <a:t>yu</a:t>
            </a:r>
            <a:r>
              <a:rPr kumimoji="1" lang="en" altLang="zh-TW" dirty="0"/>
              <a:t>/ecocal95/boards/lec12_c_95.pdf</a:t>
            </a:r>
            <a:r>
              <a:rPr kumimoji="1" lang="zh-TW" altLang="en-US" dirty="0"/>
              <a:t> </a:t>
            </a:r>
            <a:r>
              <a:rPr kumimoji="1" lang="en-US" altLang="zh-TW" dirty="0"/>
              <a:t>(from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中央大學數學系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339EB98-B851-108E-413F-3B2321C822FA}"/>
                  </a:ext>
                </a:extLst>
              </p:cNvPr>
              <p:cNvSpPr txBox="1"/>
              <p:nvPr/>
            </p:nvSpPr>
            <p:spPr>
              <a:xfrm>
                <a:off x="4939026" y="5019280"/>
                <a:ext cx="5826945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339EB98-B851-108E-413F-3B2321C82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026" y="5019280"/>
                <a:ext cx="5826945" cy="842282"/>
              </a:xfrm>
              <a:prstGeom prst="rect">
                <a:avLst/>
              </a:prstGeom>
              <a:blipFill>
                <a:blip r:embed="rId5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FF3A51F-CDE5-F7E4-5738-15905337A9A8}"/>
                  </a:ext>
                </a:extLst>
              </p:cNvPr>
              <p:cNvSpPr txBox="1"/>
              <p:nvPr/>
            </p:nvSpPr>
            <p:spPr>
              <a:xfrm>
                <a:off x="4843849" y="4072089"/>
                <a:ext cx="6096000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FF3A51F-CDE5-F7E4-5738-15905337A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849" y="4072089"/>
                <a:ext cx="6096000" cy="842282"/>
              </a:xfrm>
              <a:prstGeom prst="rect">
                <a:avLst/>
              </a:prstGeom>
              <a:blipFill>
                <a:blip r:embed="rId6"/>
                <a:stretch>
                  <a:fillRect t="-153731" b="-2298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582058ED-0B8D-3C26-4F1B-E0FDC87B34EF}"/>
              </a:ext>
            </a:extLst>
          </p:cNvPr>
          <p:cNvSpPr/>
          <p:nvPr/>
        </p:nvSpPr>
        <p:spPr>
          <a:xfrm>
            <a:off x="5112904" y="4072089"/>
            <a:ext cx="5500051" cy="178947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803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5" grpId="0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82B4AC-9A8C-18E8-94E1-FD601E92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C60AD-553D-D667-B652-64270721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/>
              <p:nvPr/>
            </p:nvSpPr>
            <p:spPr>
              <a:xfrm>
                <a:off x="3121994" y="2880850"/>
                <a:ext cx="6096000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94" y="2880850"/>
                <a:ext cx="6096000" cy="842282"/>
              </a:xfrm>
              <a:prstGeom prst="rect">
                <a:avLst/>
              </a:prstGeom>
              <a:blipFill>
                <a:blip r:embed="rId2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/>
              <p:nvPr/>
            </p:nvSpPr>
            <p:spPr>
              <a:xfrm>
                <a:off x="3006811" y="1776307"/>
                <a:ext cx="6367849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811" y="1776307"/>
                <a:ext cx="6367849" cy="842282"/>
              </a:xfrm>
              <a:prstGeom prst="rect">
                <a:avLst/>
              </a:prstGeom>
              <a:blipFill>
                <a:blip r:embed="rId3"/>
                <a:stretch>
                  <a:fillRect t="-150000" b="-2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/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/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9C05ED-EB9E-3E9D-F418-419D36C7AE14}"/>
              </a:ext>
            </a:extLst>
          </p:cNvPr>
          <p:cNvSpPr txBox="1"/>
          <p:nvPr/>
        </p:nvSpPr>
        <p:spPr>
          <a:xfrm>
            <a:off x="1573430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974675-B723-4270-B618-E794C8401F22}"/>
              </a:ext>
            </a:extLst>
          </p:cNvPr>
          <p:cNvSpPr txBox="1"/>
          <p:nvPr/>
        </p:nvSpPr>
        <p:spPr>
          <a:xfrm>
            <a:off x="6652055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A74236-A40C-1764-8FA9-E80C0DC5D4ED}"/>
                  </a:ext>
                </a:extLst>
              </p:cNvPr>
              <p:cNvSpPr txBox="1"/>
              <p:nvPr/>
            </p:nvSpPr>
            <p:spPr>
              <a:xfrm>
                <a:off x="2451579" y="5969475"/>
                <a:ext cx="7971094" cy="586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400" dirty="0"/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learning rate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，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扮演梯度下降過程的重要角色</a:t>
                </a:r>
                <a:endPara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A74236-A40C-1764-8FA9-E80C0DC5D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79" y="5969475"/>
                <a:ext cx="7971094" cy="586827"/>
              </a:xfrm>
              <a:prstGeom prst="rect">
                <a:avLst/>
              </a:prstGeom>
              <a:blipFill>
                <a:blip r:embed="rId6"/>
                <a:stretch>
                  <a:fillRect l="-954" b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53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3356F-129E-03B3-4AB5-46CA3961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impact of a Learning Rate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C90564-C34D-8068-67FD-C74B6A3F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1026" name="Picture 2" descr="Goldilocks of learning rates">
            <a:extLst>
              <a:ext uri="{FF2B5EF4-FFF2-40B4-BE49-F238E27FC236}">
                <a16:creationId xmlns:a16="http://schemas.microsoft.com/office/drawing/2014/main" id="{9A7C808E-82EC-47E2-47FB-4B20169CD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744" y="2108820"/>
            <a:ext cx="9778511" cy="379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EA3234A-090B-90B8-383C-43CFEBFCF254}"/>
              </a:ext>
            </a:extLst>
          </p:cNvPr>
          <p:cNvSpPr txBox="1"/>
          <p:nvPr/>
        </p:nvSpPr>
        <p:spPr>
          <a:xfrm>
            <a:off x="2965938" y="6246283"/>
            <a:ext cx="6260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Figure source: https://</a:t>
            </a:r>
            <a:r>
              <a:rPr kumimoji="1" lang="en-US" altLang="zh-TW" sz="1600" dirty="0" err="1"/>
              <a:t>www.jeremyjordan.me</a:t>
            </a:r>
            <a:r>
              <a:rPr kumimoji="1" lang="en-US" altLang="zh-TW" sz="1600" dirty="0"/>
              <a:t>/</a:t>
            </a:r>
            <a:r>
              <a:rPr kumimoji="1" lang="en-US" altLang="zh-TW" sz="1600" dirty="0" err="1"/>
              <a:t>nn</a:t>
            </a:r>
            <a:r>
              <a:rPr kumimoji="1" lang="en-US" altLang="zh-TW" sz="1600" dirty="0"/>
              <a:t>-learning-rate/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4700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F99E1B-1D02-CCE9-0D4C-2B83663B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to choose the best learning rate?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20CF07-4BB6-CCC0-815D-108ABC2B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1DED88-8239-AC98-6B14-979730F7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545" y="1756029"/>
            <a:ext cx="6383594" cy="227045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DC444EF-48BF-7D17-3CFD-E45D541ABDD1}"/>
              </a:ext>
            </a:extLst>
          </p:cNvPr>
          <p:cNvSpPr txBox="1"/>
          <p:nvPr/>
        </p:nvSpPr>
        <p:spPr>
          <a:xfrm>
            <a:off x="3541192" y="6295985"/>
            <a:ext cx="5142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source:</a:t>
            </a:r>
            <a:r>
              <a:rPr kumimoji="1" lang="zh-TW" altLang="en-US" sz="1400" dirty="0"/>
              <a:t> </a:t>
            </a:r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x.com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karpathy</a:t>
            </a:r>
            <a:r>
              <a:rPr kumimoji="1" lang="en" altLang="zh-TW" sz="1400" dirty="0"/>
              <a:t>/status/801621764144971776</a:t>
            </a:r>
            <a:endParaRPr kumimoji="1" lang="zh-TW" altLang="en-US" sz="1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358F06-C796-54DB-E9D9-EFFEACA1E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142" y="4314876"/>
            <a:ext cx="7772400" cy="170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124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6AA199-818C-9164-69F1-78B285DF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More resources for Calculus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A93C5-8C59-1FBE-B193-C7F0CEC17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calcgospel.top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/wp-content/uploads/2020/06/02-01-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微分的定義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.pdf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E3CCCD-8E9C-461D-79A7-89750A62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402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A24F05-14E8-BD24-89E4-D5A716835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Matrix Multiplication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F9EAF1-559E-4829-800D-C6CDF3B8B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5D244378-700A-2D16-ACEB-E75D049A7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07032"/>
            <a:ext cx="4191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5AB7BDA-BD1A-5FAB-C9A9-6D2E0ECBF367}"/>
              </a:ext>
            </a:extLst>
          </p:cNvPr>
          <p:cNvSpPr txBox="1"/>
          <p:nvPr/>
        </p:nvSpPr>
        <p:spPr>
          <a:xfrm>
            <a:off x="1147864" y="5998032"/>
            <a:ext cx="44163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zh.wikipedia.org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zh-tw</a:t>
            </a:r>
            <a:r>
              <a:rPr kumimoji="1" lang="en" altLang="zh-TW" sz="1400" dirty="0"/>
              <a:t>/</a:t>
            </a:r>
            <a:r>
              <a:rPr kumimoji="1" lang="zh-TW" altLang="en-US" sz="1400" dirty="0"/>
              <a:t>矩陣乘法</a:t>
            </a:r>
            <a:r>
              <a:rPr kumimoji="1" lang="en-US" altLang="zh-TW" sz="1400" dirty="0"/>
              <a:t>#/</a:t>
            </a:r>
            <a:r>
              <a:rPr kumimoji="1" lang="en" altLang="zh-TW" sz="1400" dirty="0"/>
              <a:t>media/</a:t>
            </a:r>
            <a:r>
              <a:rPr kumimoji="1" lang="en" altLang="zh-TW" sz="1400" dirty="0" err="1"/>
              <a:t>File:Matrix_multiplication_diagram.svg</a:t>
            </a:r>
            <a:endParaRPr kumimoji="1" lang="zh-TW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43A6A94-224F-46E5-9EB6-7515F74187D0}"/>
                  </a:ext>
                </a:extLst>
              </p:cNvPr>
              <p:cNvSpPr txBox="1"/>
              <p:nvPr/>
            </p:nvSpPr>
            <p:spPr>
              <a:xfrm>
                <a:off x="5183459" y="3782095"/>
                <a:ext cx="3352800" cy="1659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800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2800" i="1"/>
                              </m:ctrlPr>
                            </m:mPr>
                            <m:mr>
                              <m:e>
                                <m:r>
                                  <a:rPr lang="en-US" altLang="zh-TW" sz="2800" i="1"/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/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i="1"/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zh-TW" sz="2800" dirty="0"/>
              </a:p>
              <a:p>
                <a:pPr/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43A6A94-224F-46E5-9EB6-7515F7418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459" y="3782095"/>
                <a:ext cx="3352800" cy="1659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C64BC2E6-370B-EF6A-1A4B-30AB832F3A11}"/>
              </a:ext>
            </a:extLst>
          </p:cNvPr>
          <p:cNvSpPr txBox="1"/>
          <p:nvPr/>
        </p:nvSpPr>
        <p:spPr>
          <a:xfrm>
            <a:off x="5410200" y="3320430"/>
            <a:ext cx="1676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Example:</a:t>
            </a:r>
            <a:endParaRPr kumimoji="1" lang="zh-TW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4C6C9C2-371A-25D7-7455-1F7A09CC0B9A}"/>
                  </a:ext>
                </a:extLst>
              </p:cNvPr>
              <p:cNvSpPr txBox="1"/>
              <p:nvPr/>
            </p:nvSpPr>
            <p:spPr>
              <a:xfrm>
                <a:off x="8021444" y="3997475"/>
                <a:ext cx="1702420" cy="810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4C6C9C2-371A-25D7-7455-1F7A09CC0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444" y="3997475"/>
                <a:ext cx="1702420" cy="810799"/>
              </a:xfrm>
              <a:prstGeom prst="rect">
                <a:avLst/>
              </a:prstGeom>
              <a:blipFill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224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6AA199-818C-9164-69F1-78B285DF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More resources for gradient descent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A93C5-8C59-1FBE-B193-C7F0CEC17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Deep Learning Book Chapter 4.3: Gradient-Based Optimization</a:t>
            </a:r>
          </a:p>
          <a:p>
            <a:pPr lvl="1"/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www.deeplearningbook.org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/contents/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numerical.html</a:t>
            </a:r>
            <a:endParaRPr kumimoji="1" lang="en" altLang="zh-TW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endParaRPr kumimoji="1" lang="en" altLang="zh-TW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www.youtube.com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watch?v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=fegAeph9UaA</a:t>
            </a:r>
          </a:p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speech.ee.ntu.edu.tw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/~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tlkagk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/courses/ML_2016/Lecture/Regression%20(v6).pdf</a:t>
            </a:r>
          </a:p>
          <a:p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E3CCCD-8E9C-461D-79A7-89750A62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14325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68" y="2943225"/>
            <a:ext cx="4071257" cy="1182794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69A03-B911-33CC-859D-15968FCB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[Recap] </a:t>
            </a:r>
            <a:r>
              <a:rPr kumimoji="1" lang="zh-TW" altLang="en-US" dirty="0"/>
              <a:t>類神經網路：</a:t>
            </a:r>
            <a:r>
              <a:rPr kumimoji="1" lang="en-US" altLang="zh-TW" dirty="0"/>
              <a:t>Perceptron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感知機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D5E60F-FFEA-7970-E519-CAEEC5C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C96EE31-D799-86B4-0ECB-5ADC2A3F0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071" y="2256467"/>
            <a:ext cx="5143929" cy="331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1248384-E2C2-121B-4FD2-C431E3D56829}"/>
              </a:ext>
            </a:extLst>
          </p:cNvPr>
          <p:cNvSpPr txBox="1"/>
          <p:nvPr/>
        </p:nvSpPr>
        <p:spPr>
          <a:xfrm>
            <a:off x="5949573" y="5991224"/>
            <a:ext cx="452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Figure source: https://</a:t>
            </a:r>
            <a:r>
              <a:rPr kumimoji="1" lang="en-US" altLang="zh-TW" sz="14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zh-yue.wikipedia.org</a:t>
            </a:r>
            <a:r>
              <a:rPr kumimoji="1" lang="en-US" altLang="zh-TW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/wiki/</a:t>
            </a:r>
            <a:r>
              <a:rPr kumimoji="1" lang="zh-TW" altLang="en-US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神經細胞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4FB0CFDB-BB21-0438-6AC5-C8F755FCC1F4}"/>
              </a:ext>
            </a:extLst>
          </p:cNvPr>
          <p:cNvGrpSpPr/>
          <p:nvPr/>
        </p:nvGrpSpPr>
        <p:grpSpPr>
          <a:xfrm>
            <a:off x="1151680" y="2421932"/>
            <a:ext cx="2884170" cy="3833893"/>
            <a:chOff x="6579870" y="2243517"/>
            <a:chExt cx="2884170" cy="3833893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C0CD010B-3F68-FB44-92AC-BBC578F5A849}"/>
                </a:ext>
              </a:extLst>
            </p:cNvPr>
            <p:cNvSpPr/>
            <p:nvPr/>
          </p:nvSpPr>
          <p:spPr>
            <a:xfrm>
              <a:off x="6865620" y="224351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48309C9D-D739-9353-7DEC-358299EAC598}"/>
                </a:ext>
              </a:extLst>
            </p:cNvPr>
            <p:cNvSpPr/>
            <p:nvPr/>
          </p:nvSpPr>
          <p:spPr>
            <a:xfrm>
              <a:off x="6854190" y="34290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7CDF7E49-2BF9-2A2A-1490-DB9C0B491E38}"/>
                </a:ext>
              </a:extLst>
            </p:cNvPr>
            <p:cNvSpPr/>
            <p:nvPr/>
          </p:nvSpPr>
          <p:spPr>
            <a:xfrm>
              <a:off x="6854190" y="46144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FC8333B-E62D-2CD5-8C1E-E5A92D698204}"/>
                </a:ext>
              </a:extLst>
            </p:cNvPr>
            <p:cNvCxnSpPr>
              <a:cxnSpLocks/>
              <a:stCxn id="10" idx="6"/>
              <a:endCxn id="19" idx="2"/>
            </p:cNvCxnSpPr>
            <p:nvPr/>
          </p:nvCxnSpPr>
          <p:spPr>
            <a:xfrm>
              <a:off x="7437120" y="2529267"/>
              <a:ext cx="1165860" cy="1799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F4DCFE92-6DA6-7458-B7FA-731BB8A0872A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 flipV="1">
              <a:off x="7425690" y="3143250"/>
              <a:ext cx="118872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BC06AEE3-7859-968E-C261-1550A6542FAB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 flipV="1">
              <a:off x="7425690" y="3143250"/>
              <a:ext cx="1188720" cy="1756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AFB863C-2408-9E34-1F48-61693178BA1A}"/>
                </a:ext>
              </a:extLst>
            </p:cNvPr>
            <p:cNvSpPr txBox="1"/>
            <p:nvPr/>
          </p:nvSpPr>
          <p:spPr>
            <a:xfrm>
              <a:off x="6579870" y="5431080"/>
              <a:ext cx="1120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輸入層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D697696-9896-FB5B-8C1A-101970EEB3E1}"/>
                </a:ext>
              </a:extLst>
            </p:cNvPr>
            <p:cNvSpPr txBox="1"/>
            <p:nvPr/>
          </p:nvSpPr>
          <p:spPr>
            <a:xfrm>
              <a:off x="8343900" y="5431079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輸出層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(1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42C6CF32-ED76-268E-6BFB-5C8A6D3DBED2}"/>
                </a:ext>
              </a:extLst>
            </p:cNvPr>
            <p:cNvSpPr/>
            <p:nvPr/>
          </p:nvSpPr>
          <p:spPr>
            <a:xfrm>
              <a:off x="8614410" y="28575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1892D14E-EF76-D90F-F14F-3407930E8567}"/>
                </a:ext>
              </a:extLst>
            </p:cNvPr>
            <p:cNvSpPr/>
            <p:nvPr/>
          </p:nvSpPr>
          <p:spPr>
            <a:xfrm>
              <a:off x="8602980" y="40429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FC1AEF79-E4E9-90B5-A9DF-0A800DE96783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>
              <a:off x="7437120" y="2529267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FF009A30-DC33-A624-9B32-FE4A51CE9C05}"/>
                </a:ext>
              </a:extLst>
            </p:cNvPr>
            <p:cNvCxnSpPr>
              <a:cxnSpLocks/>
              <a:stCxn id="12" idx="6"/>
              <a:endCxn id="19" idx="2"/>
            </p:cNvCxnSpPr>
            <p:nvPr/>
          </p:nvCxnSpPr>
          <p:spPr>
            <a:xfrm flipV="1">
              <a:off x="7425690" y="4328733"/>
              <a:ext cx="117729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3AC2C1AA-6E8E-A4F6-958B-857251222E54}"/>
                </a:ext>
              </a:extLst>
            </p:cNvPr>
            <p:cNvCxnSpPr>
              <a:cxnSpLocks/>
              <a:stCxn id="11" idx="6"/>
              <a:endCxn id="19" idx="2"/>
            </p:cNvCxnSpPr>
            <p:nvPr/>
          </p:nvCxnSpPr>
          <p:spPr>
            <a:xfrm>
              <a:off x="7425690" y="3714750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0E0046C-5401-F747-CA14-D7E67ADE7D97}"/>
                  </a:ext>
                </a:extLst>
              </p:cNvPr>
              <p:cNvSpPr txBox="1"/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0E0046C-5401-F747-CA14-D7E67ADE7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3880E4D-195E-2F1F-769E-35E2C1CEFCE9}"/>
                  </a:ext>
                </a:extLst>
              </p:cNvPr>
              <p:cNvSpPr txBox="1"/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3880E4D-195E-2F1F-769E-35E2C1CEF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975830D-CDB3-448D-E1C9-95333841072E}"/>
                  </a:ext>
                </a:extLst>
              </p:cNvPr>
              <p:cNvSpPr txBox="1"/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975830D-CDB3-448D-E1C9-95333841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513D36C-BA46-945D-4FFB-3F7215FB5A81}"/>
                  </a:ext>
                </a:extLst>
              </p:cNvPr>
              <p:cNvSpPr txBox="1"/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513D36C-BA46-945D-4FFB-3F7215FB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43D460C-A0B8-874C-6A45-E09DF7AA397D}"/>
                  </a:ext>
                </a:extLst>
              </p:cNvPr>
              <p:cNvSpPr txBox="1"/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43D460C-A0B8-874C-6A45-E09DF7AA3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C229564-DF97-5FAF-A800-F6EAF941AB19}"/>
                  </a:ext>
                </a:extLst>
              </p:cNvPr>
              <p:cNvSpPr txBox="1"/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C229564-DF97-5FAF-A800-F6EAF941A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8E4FE71-5376-E6F5-0E58-98EB88FCA126}"/>
                  </a:ext>
                </a:extLst>
              </p:cNvPr>
              <p:cNvSpPr txBox="1"/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8E4FE71-5376-E6F5-0E58-98EB88FCA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E08E9BA-F377-EDF0-D8FF-D3215BD0FD2D}"/>
                  </a:ext>
                </a:extLst>
              </p:cNvPr>
              <p:cNvSpPr txBox="1"/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E08E9BA-F377-EDF0-D8FF-D3215BD0F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DDED5DA-6D0F-B7A0-9DFD-C6F898F6FE75}"/>
                  </a:ext>
                </a:extLst>
              </p:cNvPr>
              <p:cNvSpPr txBox="1"/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DDED5DA-6D0F-B7A0-9DFD-C6F898F6F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>
            <a:extLst>
              <a:ext uri="{FF2B5EF4-FFF2-40B4-BE49-F238E27FC236}">
                <a16:creationId xmlns:a16="http://schemas.microsoft.com/office/drawing/2014/main" id="{1680BF0B-A8EF-C2C4-0F70-3B47340A3800}"/>
              </a:ext>
            </a:extLst>
          </p:cNvPr>
          <p:cNvSpPr txBox="1"/>
          <p:nvPr/>
        </p:nvSpPr>
        <p:spPr>
          <a:xfrm>
            <a:off x="3844075" y="3136999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FA0D1D8-419E-716A-111E-D2458BDCE55F}"/>
              </a:ext>
            </a:extLst>
          </p:cNvPr>
          <p:cNvSpPr txBox="1"/>
          <p:nvPr/>
        </p:nvSpPr>
        <p:spPr>
          <a:xfrm>
            <a:off x="3844075" y="431825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4043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0EE825-C05B-57B2-9B5D-C1870DAD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模型 </a:t>
            </a:r>
            <a:r>
              <a:rPr kumimoji="1" lang="en-US" altLang="zh-TW" dirty="0"/>
              <a:t>(</a:t>
            </a:r>
            <a:r>
              <a:rPr kumimoji="1" lang="zh-TW" altLang="en-US" dirty="0"/>
              <a:t>網路</a:t>
            </a:r>
            <a:r>
              <a:rPr kumimoji="1" lang="en-US" altLang="zh-TW" dirty="0"/>
              <a:t>)</a:t>
            </a:r>
            <a:r>
              <a:rPr kumimoji="1" lang="zh-TW" altLang="en-US" dirty="0"/>
              <a:t> 的輸入是什麼？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74F1AC-9206-E3EF-A180-E8D4A6E4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6F61657-F158-53A0-4EDB-FE830FBEAD74}"/>
                  </a:ext>
                </a:extLst>
              </p:cNvPr>
              <p:cNvSpPr txBox="1"/>
              <p:nvPr/>
            </p:nvSpPr>
            <p:spPr>
              <a:xfrm>
                <a:off x="2558143" y="2202934"/>
                <a:ext cx="304800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3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3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3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3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3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36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3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6F61657-F158-53A0-4EDB-FE830FBEA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143" y="2202934"/>
                <a:ext cx="304800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AAFB01C0-A426-CC82-DBE3-E2723E7180ED}"/>
              </a:ext>
            </a:extLst>
          </p:cNvPr>
          <p:cNvCxnSpPr/>
          <p:nvPr/>
        </p:nvCxnSpPr>
        <p:spPr>
          <a:xfrm>
            <a:off x="5816600" y="2578100"/>
            <a:ext cx="15748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A7D880A7-3386-C0D3-5898-813A9E260EBB}"/>
              </a:ext>
            </a:extLst>
          </p:cNvPr>
          <p:cNvSpPr txBox="1"/>
          <p:nvPr/>
        </p:nvSpPr>
        <p:spPr>
          <a:xfrm>
            <a:off x="7601857" y="2326045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/>
              <a:t>某一筆資料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F6F7218-8B20-4029-8B5A-CDEBF1279129}"/>
              </a:ext>
            </a:extLst>
          </p:cNvPr>
          <p:cNvSpPr txBox="1"/>
          <p:nvPr/>
        </p:nvSpPr>
        <p:spPr>
          <a:xfrm>
            <a:off x="2570843" y="332851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dirty="0"/>
              <a:t>血壓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7BF55B3-24DD-042B-541F-B23D60F08DE9}"/>
              </a:ext>
            </a:extLst>
          </p:cNvPr>
          <p:cNvSpPr txBox="1"/>
          <p:nvPr/>
        </p:nvSpPr>
        <p:spPr>
          <a:xfrm>
            <a:off x="3542393" y="332851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dirty="0"/>
              <a:t>心跳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164FB54-1A5B-7637-8CFC-144678900A70}"/>
              </a:ext>
            </a:extLst>
          </p:cNvPr>
          <p:cNvSpPr txBox="1"/>
          <p:nvPr/>
        </p:nvSpPr>
        <p:spPr>
          <a:xfrm>
            <a:off x="4431393" y="332851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/>
              <a:t>BMI</a:t>
            </a:r>
            <a:endParaRPr kumimoji="1" lang="zh-TW" altLang="en-US" sz="2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2E56170-9B07-EBF2-CBD5-40E935EC39E3}"/>
              </a:ext>
            </a:extLst>
          </p:cNvPr>
          <p:cNvSpPr txBox="1"/>
          <p:nvPr/>
        </p:nvSpPr>
        <p:spPr>
          <a:xfrm>
            <a:off x="1404711" y="3328512"/>
            <a:ext cx="1079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dirty="0"/>
              <a:t>例如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DF7E4E96-2FAB-F80C-1F7C-207C7C0D5C60}"/>
              </a:ext>
            </a:extLst>
          </p:cNvPr>
          <p:cNvCxnSpPr>
            <a:cxnSpLocks/>
          </p:cNvCxnSpPr>
          <p:nvPr/>
        </p:nvCxnSpPr>
        <p:spPr>
          <a:xfrm flipV="1">
            <a:off x="3135086" y="2853730"/>
            <a:ext cx="0" cy="431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296BD3A5-9AED-51AB-7814-C26A89011AE7}"/>
              </a:ext>
            </a:extLst>
          </p:cNvPr>
          <p:cNvCxnSpPr>
            <a:cxnSpLocks/>
          </p:cNvCxnSpPr>
          <p:nvPr/>
        </p:nvCxnSpPr>
        <p:spPr>
          <a:xfrm flipV="1">
            <a:off x="4082143" y="2853730"/>
            <a:ext cx="0" cy="431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B35E761D-AB18-0D59-1F59-99FED01D16AE}"/>
              </a:ext>
            </a:extLst>
          </p:cNvPr>
          <p:cNvCxnSpPr>
            <a:cxnSpLocks/>
          </p:cNvCxnSpPr>
          <p:nvPr/>
        </p:nvCxnSpPr>
        <p:spPr>
          <a:xfrm flipV="1">
            <a:off x="4971143" y="2853730"/>
            <a:ext cx="0" cy="4318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圖片 17">
            <a:extLst>
              <a:ext uri="{FF2B5EF4-FFF2-40B4-BE49-F238E27FC236}">
                <a16:creationId xmlns:a16="http://schemas.microsoft.com/office/drawing/2014/main" id="{D484D823-3476-8CAE-A33F-5D4AF9C640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1" t="42966" r="43076" b="17210"/>
          <a:stretch/>
        </p:blipFill>
        <p:spPr>
          <a:xfrm>
            <a:off x="3436857" y="5258180"/>
            <a:ext cx="1290572" cy="9324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38E24E0-C50E-C49F-5827-97B50C38428C}"/>
                  </a:ext>
                </a:extLst>
              </p:cNvPr>
              <p:cNvSpPr txBox="1"/>
              <p:nvPr/>
            </p:nvSpPr>
            <p:spPr>
              <a:xfrm>
                <a:off x="5154742" y="4822969"/>
                <a:ext cx="4651115" cy="18028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TW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zh-TW" altLang="en-US" sz="2800" b="0" i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⋮    </m:t>
                                          </m:r>
                                        </m:e>
                                        <m:e>
                                          <m:r>
                                            <a:rPr lang="zh-TW" altLang="en-US" sz="2800" i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⋮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zh-TW" altLang="en-US" sz="2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  ⋮</m:t>
                                    </m:r>
                                  </m:e>
                                </m:mr>
                              </m:m>
                            </m:e>
                            <m:e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m>
                                <m:mPr>
                                  <m:plcHide m:val="on"/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zh-TW" altLang="en-US" sz="28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zh-TW" altLang="en-US" sz="2800" i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,2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  <m:e>
                                    <m:r>
                                      <a:rPr lang="zh-TW" altLang="en-US" sz="28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zh-TW" altLang="en-US" sz="2800" i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zh-TW" alt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038E24E0-C50E-C49F-5827-97B50C384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4742" y="4822969"/>
                <a:ext cx="4651115" cy="1802866"/>
              </a:xfrm>
              <a:prstGeom prst="rect">
                <a:avLst/>
              </a:prstGeom>
              <a:blipFill>
                <a:blip r:embed="rId5"/>
                <a:stretch>
                  <a:fillRect t="-1399" b="-69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30B741DB-AD2F-7562-63C4-45E718732CD9}"/>
              </a:ext>
            </a:extLst>
          </p:cNvPr>
          <p:cNvSpPr txBox="1"/>
          <p:nvPr/>
        </p:nvSpPr>
        <p:spPr>
          <a:xfrm>
            <a:off x="5767792" y="4299749"/>
            <a:ext cx="3425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dirty="0"/>
              <a:t>影像像素值 </a:t>
            </a:r>
            <a:r>
              <a:rPr kumimoji="1" lang="en-US" altLang="zh-TW" sz="2800" dirty="0"/>
              <a:t>(pixel)</a:t>
            </a:r>
            <a:endParaRPr kumimoji="1" lang="zh-TW" altLang="en-US" sz="2800" dirty="0"/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1AB7F272-33F0-1247-56B6-179B4D3CBA40}"/>
              </a:ext>
            </a:extLst>
          </p:cNvPr>
          <p:cNvCxnSpPr>
            <a:cxnSpLocks/>
          </p:cNvCxnSpPr>
          <p:nvPr/>
        </p:nvCxnSpPr>
        <p:spPr>
          <a:xfrm>
            <a:off x="4851400" y="5724402"/>
            <a:ext cx="67219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BC3A722-5C40-98E0-B45F-9EB2E6E0344D}"/>
              </a:ext>
            </a:extLst>
          </p:cNvPr>
          <p:cNvSpPr txBox="1"/>
          <p:nvPr/>
        </p:nvSpPr>
        <p:spPr>
          <a:xfrm>
            <a:off x="1078594" y="1534609"/>
            <a:ext cx="217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u="sng" dirty="0"/>
              <a:t>數值型資料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937A1DE3-10C7-F8A2-0EFA-DB62F04425AE}"/>
              </a:ext>
            </a:extLst>
          </p:cNvPr>
          <p:cNvSpPr txBox="1"/>
          <p:nvPr/>
        </p:nvSpPr>
        <p:spPr>
          <a:xfrm>
            <a:off x="1078594" y="4299749"/>
            <a:ext cx="2171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u="sng" dirty="0"/>
              <a:t>影像資料</a:t>
            </a:r>
          </a:p>
        </p:txBody>
      </p:sp>
    </p:spTree>
    <p:extLst>
      <p:ext uri="{BB962C8B-B14F-4D97-AF65-F5344CB8AC3E}">
        <p14:creationId xmlns:p14="http://schemas.microsoft.com/office/powerpoint/2010/main" val="184511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9" grpId="0"/>
      <p:bldP spid="20" grpId="0"/>
      <p:bldP spid="24" grpId="0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1985</TotalTime>
  <Words>3152</Words>
  <Application>Microsoft Macintosh PowerPoint</Application>
  <PresentationFormat>寬螢幕</PresentationFormat>
  <Paragraphs>922</Paragraphs>
  <Slides>71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77" baseType="lpstr">
      <vt:lpstr>Microsoft JhengHei</vt:lpstr>
      <vt:lpstr>Aptos</vt:lpstr>
      <vt:lpstr>Arial</vt:lpstr>
      <vt:lpstr>Calibri</vt:lpstr>
      <vt:lpstr>Cambria Math</vt:lpstr>
      <vt:lpstr>回顧</vt:lpstr>
      <vt:lpstr>深度學習 Deep Learning</vt:lpstr>
      <vt:lpstr>Outline</vt:lpstr>
      <vt:lpstr>[Recap] 什麼是深度學習? </vt:lpstr>
      <vt:lpstr>[Recap] 簡單的類神經網路：Perceptron (感知機)</vt:lpstr>
      <vt:lpstr>Introduction to Matrix (矩陣)</vt:lpstr>
      <vt:lpstr>Matrix Multiplication</vt:lpstr>
      <vt:lpstr>Matrix Multiplication</vt:lpstr>
      <vt:lpstr>[Recap] 類神經網路：Perceptron (感知機)</vt:lpstr>
      <vt:lpstr>模型 (網路) 的輸入是什麼？</vt:lpstr>
      <vt:lpstr>Math for Perceptron using a toy example (1)</vt:lpstr>
      <vt:lpstr>Math for Perceptron using a toy example (2)</vt:lpstr>
      <vt:lpstr>實驗結果以外的理論：畫線 (以2D為例)</vt:lpstr>
      <vt:lpstr>bias 的定義與說明</vt:lpstr>
      <vt:lpstr>bias 數量</vt:lpstr>
      <vt:lpstr>Perceptron 小結</vt:lpstr>
      <vt:lpstr>A toy example for classification</vt:lpstr>
      <vt:lpstr>A toy example for classification with Perceptron</vt:lpstr>
      <vt:lpstr>XOR Problem</vt:lpstr>
      <vt:lpstr>XOR Problem</vt:lpstr>
      <vt:lpstr>XOR Problem</vt:lpstr>
      <vt:lpstr>XOR Problem</vt:lpstr>
      <vt:lpstr>MLP for the XOR Problem</vt:lpstr>
      <vt:lpstr>ReLU (Rectified Linear Unit)[1][2]</vt:lpstr>
      <vt:lpstr>為什麼 ReLU 是非線性函數？</vt:lpstr>
      <vt:lpstr>Math of MLP for the XOR Problem (1)</vt:lpstr>
      <vt:lpstr>Math of MLP for the XOR Problem (2)</vt:lpstr>
      <vt:lpstr>Math of MLP for the XOR Problem (2)</vt:lpstr>
      <vt:lpstr>Math of MLP for the XOR Problem (3)</vt:lpstr>
      <vt:lpstr>Visualization of MLP for the XOR Problem</vt:lpstr>
      <vt:lpstr>上一頁的計算過程</vt:lpstr>
      <vt:lpstr>Summary (for XOR with MLP)</vt:lpstr>
      <vt:lpstr>More resources for XOR </vt:lpstr>
      <vt:lpstr>Gradient Descent</vt:lpstr>
      <vt:lpstr>Machine Learning Approaches</vt:lpstr>
      <vt:lpstr>Classification and Regression</vt:lpstr>
      <vt:lpstr>[Example] Clustering</vt:lpstr>
      <vt:lpstr>[Example] Similarity Matching</vt:lpstr>
      <vt:lpstr>[Example] Dimensionality Reduction</vt:lpstr>
      <vt:lpstr>Regression</vt:lpstr>
      <vt:lpstr>Regression Tasks (1)</vt:lpstr>
      <vt:lpstr>Regression Tasks (2)</vt:lpstr>
      <vt:lpstr>Regression Tasks (3)</vt:lpstr>
      <vt:lpstr>Machine Learning is to train a function</vt:lpstr>
      <vt:lpstr>Training Process of a Deep Learning Model</vt:lpstr>
      <vt:lpstr>Gradient Descent vs. Back-propagation</vt:lpstr>
      <vt:lpstr>Linear Regression (線性迴歸)</vt:lpstr>
      <vt:lpstr>為什麼Regression叫做Regression？</vt:lpstr>
      <vt:lpstr>PowerPoint 簡報</vt:lpstr>
      <vt:lpstr>What are gradients? (數學定義)</vt:lpstr>
      <vt:lpstr>What are gradients? (數學定義)</vt:lpstr>
      <vt:lpstr>What are gradients? (數學意義)</vt:lpstr>
      <vt:lpstr>What are gradients? (數學意義)</vt:lpstr>
      <vt:lpstr>計算導數</vt:lpstr>
      <vt:lpstr>What are gradients? (物理意義)</vt:lpstr>
      <vt:lpstr>Gradient Descent</vt:lpstr>
      <vt:lpstr>Gradient Descent (梯度下降法)</vt:lpstr>
      <vt:lpstr>What “Function” we‘re going to train?</vt:lpstr>
      <vt:lpstr>以兩個點來觀察 Gradient Descent 的特性</vt:lpstr>
      <vt:lpstr>為什麼可以用位置減梯度？(1/3)</vt:lpstr>
      <vt:lpstr>為什麼可以用位置減梯度？(2/3)</vt:lpstr>
      <vt:lpstr>為什麼可以用位置減梯度？(3/3)</vt:lpstr>
      <vt:lpstr>PowerPoint 簡報</vt:lpstr>
      <vt:lpstr>Minimize a Regression Model</vt:lpstr>
      <vt:lpstr>Minimize a Regression Model</vt:lpstr>
      <vt:lpstr>The generalized power rule for derivatives</vt:lpstr>
      <vt:lpstr>Minimize a Regression Model</vt:lpstr>
      <vt:lpstr>The impact of a Learning Rate</vt:lpstr>
      <vt:lpstr>How to choose the best learning rate?</vt:lpstr>
      <vt:lpstr>More resources for Calculus</vt:lpstr>
      <vt:lpstr>More resources for gradient descent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英嘉 林</cp:lastModifiedBy>
  <cp:revision>533</cp:revision>
  <dcterms:created xsi:type="dcterms:W3CDTF">2025-02-06T07:16:08Z</dcterms:created>
  <dcterms:modified xsi:type="dcterms:W3CDTF">2025-09-10T12:55:46Z</dcterms:modified>
</cp:coreProperties>
</file>